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5" r:id="rId4"/>
    <p:sldId id="266" r:id="rId5"/>
    <p:sldId id="268" r:id="rId6"/>
    <p:sldId id="274" r:id="rId7"/>
    <p:sldId id="269" r:id="rId8"/>
    <p:sldId id="270" r:id="rId9"/>
    <p:sldId id="271" r:id="rId10"/>
    <p:sldId id="272" r:id="rId11"/>
    <p:sldId id="275" r:id="rId12"/>
    <p:sldId id="273" r:id="rId13"/>
    <p:sldId id="27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6"/>
    <p:restoredTop sz="94643"/>
  </p:normalViewPr>
  <p:slideViewPr>
    <p:cSldViewPr snapToGrid="0" snapToObjects="1">
      <p:cViewPr varScale="1">
        <p:scale>
          <a:sx n="64" d="100"/>
          <a:sy n="64"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7553C6-A65F-534F-A5B5-400FC944F87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75778AE-AC89-8443-87A4-77271BE61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80B406-6938-8343-89FB-77CC27D61D25}"/>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8092D8B8-8D38-D047-9102-F4CAB954A2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45A7AA-C5FD-E146-BB78-CBDB1CB7B41F}"/>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1511681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4DC4B4-8969-7A42-8FB3-E2164602170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CE63AF-7D9C-5E4D-ACC4-64270F644F3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39E9E6-AEC4-7B46-9C1A-415F75CD88D7}"/>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5119E1BA-50AA-2C42-82E6-D0D3E5C4B4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CF8F4C-9DB1-CF4A-B138-3B35A92C05DB}"/>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390834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F465145-E929-9649-9471-64E2BBA4B42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CAA0C10-E981-B742-9D86-C1209D7642A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5A0D979-714E-E94D-9DCA-CF713F24829C}"/>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951FD1A0-6EFE-C940-B3B2-B84C274649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50EB6A-DBC5-DE40-9D48-23BDB6C79A9F}"/>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4279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1E6EAB-9A3A-C14A-9287-6896F21DA9D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AB58EA1-A22A-4541-84EF-8A2BAA564B3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892F6B-FE30-9D46-A839-9DD39F1B8B30}"/>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9F09B739-BECA-714E-AAE5-193046372B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E41957-3786-EF48-BD8E-A14174F07E19}"/>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220587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BE70D2-D9A1-2949-BEA1-56A957F9521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408FF24-3A4A-8948-A4C8-FF0240F75F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D43675A-D405-AE43-9813-DF2F37981644}"/>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5D83F041-CE2A-4241-A93C-B69E513F0A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ED5CF9-50FD-4940-9DE1-2202D6831688}"/>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114739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3BE006-2CF3-DF4D-A3C2-F2FE18B1B0D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129A10C-E9BA-6B43-8DE8-3A223A834C4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5EFCDC-6E8E-454E-AB99-C9D2C10491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DE25EF9-2C49-C14C-A744-F65971EE0834}"/>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6" name="Espace réservé du pied de page 5">
            <a:extLst>
              <a:ext uri="{FF2B5EF4-FFF2-40B4-BE49-F238E27FC236}">
                <a16:creationId xmlns:a16="http://schemas.microsoft.com/office/drawing/2014/main" id="{A642AFCB-BB47-FA43-B399-EEDBAAFA26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EB03BD0-4733-EA4B-9CDD-4D5E4C4C9CBC}"/>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36387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DFFAE3-C017-CE41-B203-2E50F412FC5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779D407-8188-7D4E-925F-D9BA298195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5D54E60-B6EC-F648-B07E-DF5BF08522E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089610F-FC33-D544-8879-404FDDA82F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00999F9-5541-3C4A-8FDF-86A6E65AEAB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FCB9EF0-F9B8-144A-85A9-E9188567CB8C}"/>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8" name="Espace réservé du pied de page 7">
            <a:extLst>
              <a:ext uri="{FF2B5EF4-FFF2-40B4-BE49-F238E27FC236}">
                <a16:creationId xmlns:a16="http://schemas.microsoft.com/office/drawing/2014/main" id="{AFE9B540-7A54-0D41-A516-570537255CD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C46CD0F-D00F-964C-AF55-DFCB63984316}"/>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37847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5585BB-F3BA-494A-AE2B-4956AEA77E3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CBD77A9-AE30-144A-883F-4705467CDBA7}"/>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4" name="Espace réservé du pied de page 3">
            <a:extLst>
              <a:ext uri="{FF2B5EF4-FFF2-40B4-BE49-F238E27FC236}">
                <a16:creationId xmlns:a16="http://schemas.microsoft.com/office/drawing/2014/main" id="{6F0D398A-3BFB-004C-908E-A71B10BF7EA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C1C88DD-3F06-C74E-9472-725302427A54}"/>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132962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BF94DB-1815-904E-9DF2-3F6C90D50EC7}"/>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3" name="Espace réservé du pied de page 2">
            <a:extLst>
              <a:ext uri="{FF2B5EF4-FFF2-40B4-BE49-F238E27FC236}">
                <a16:creationId xmlns:a16="http://schemas.microsoft.com/office/drawing/2014/main" id="{65914034-4D10-F74F-BF8B-123126CF140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999EB84-44C9-2142-86DA-03E79C118AEE}"/>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351540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EFFE8F-325C-9A4B-8643-66B94F9298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4A86A9B-ADCE-A946-BAAF-283CBCC8D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35AD193-A065-304A-9208-80029FF1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27597E5-CDC4-554D-9574-D47A5144DF1F}"/>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6" name="Espace réservé du pied de page 5">
            <a:extLst>
              <a:ext uri="{FF2B5EF4-FFF2-40B4-BE49-F238E27FC236}">
                <a16:creationId xmlns:a16="http://schemas.microsoft.com/office/drawing/2014/main" id="{5DEA0263-05B1-9E4B-AB46-C97B734741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EE5EA4-546D-4447-903B-CA804E0AFD04}"/>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182417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840273-929F-D041-951D-22D4779345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3C543FA-14D5-2B45-9134-3AC542B25A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DA56839-B6A2-604D-A6D8-13107E732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164212B-10D6-6346-9572-F1FFDB278A36}"/>
              </a:ext>
            </a:extLst>
          </p:cNvPr>
          <p:cNvSpPr>
            <a:spLocks noGrp="1"/>
          </p:cNvSpPr>
          <p:nvPr>
            <p:ph type="dt" sz="half" idx="10"/>
          </p:nvPr>
        </p:nvSpPr>
        <p:spPr/>
        <p:txBody>
          <a:bodyPr/>
          <a:lstStyle/>
          <a:p>
            <a:fld id="{11100FDB-CDC0-B04C-882E-0C460C470394}" type="datetimeFigureOut">
              <a:rPr lang="fr-FR" smtClean="0"/>
              <a:t>15/03/2023</a:t>
            </a:fld>
            <a:endParaRPr lang="fr-FR"/>
          </a:p>
        </p:txBody>
      </p:sp>
      <p:sp>
        <p:nvSpPr>
          <p:cNvPr id="6" name="Espace réservé du pied de page 5">
            <a:extLst>
              <a:ext uri="{FF2B5EF4-FFF2-40B4-BE49-F238E27FC236}">
                <a16:creationId xmlns:a16="http://schemas.microsoft.com/office/drawing/2014/main" id="{BF40A58C-6773-484D-9413-0FE0A4592E7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904760-57BE-3449-9D8F-4043451D84D1}"/>
              </a:ext>
            </a:extLst>
          </p:cNvPr>
          <p:cNvSpPr>
            <a:spLocks noGrp="1"/>
          </p:cNvSpPr>
          <p:nvPr>
            <p:ph type="sldNum" sz="quarter" idx="12"/>
          </p:nvPr>
        </p:nvSpPr>
        <p:spPr/>
        <p:txBody>
          <a:bodyPr/>
          <a:lstStyle/>
          <a:p>
            <a:fld id="{4FEB6685-098C-3F48-AAC4-CA0210700E1C}" type="slidenum">
              <a:rPr lang="fr-FR" smtClean="0"/>
              <a:t>‹N°›</a:t>
            </a:fld>
            <a:endParaRPr lang="fr-FR"/>
          </a:p>
        </p:txBody>
      </p:sp>
    </p:spTree>
    <p:extLst>
      <p:ext uri="{BB962C8B-B14F-4D97-AF65-F5344CB8AC3E}">
        <p14:creationId xmlns:p14="http://schemas.microsoft.com/office/powerpoint/2010/main" val="22960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68FB79-6FD7-C64E-BBDD-0EBE077A5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774A2E-129D-E04A-90E0-4C90AF386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809705-1F8D-CD49-8C20-354600DC1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0FDB-CDC0-B04C-882E-0C460C470394}" type="datetimeFigureOut">
              <a:rPr lang="fr-FR" smtClean="0"/>
              <a:t>15/03/2023</a:t>
            </a:fld>
            <a:endParaRPr lang="fr-FR"/>
          </a:p>
        </p:txBody>
      </p:sp>
      <p:sp>
        <p:nvSpPr>
          <p:cNvPr id="5" name="Espace réservé du pied de page 4">
            <a:extLst>
              <a:ext uri="{FF2B5EF4-FFF2-40B4-BE49-F238E27FC236}">
                <a16:creationId xmlns:a16="http://schemas.microsoft.com/office/drawing/2014/main" id="{B60CD84E-42E3-F246-9B13-3D12FA4C57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D480ABE-A18D-B44D-BBEA-A7ACED47E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B6685-098C-3F48-AAC4-CA0210700E1C}" type="slidenum">
              <a:rPr lang="fr-FR" smtClean="0"/>
              <a:t>‹N°›</a:t>
            </a:fld>
            <a:endParaRPr lang="fr-FR"/>
          </a:p>
        </p:txBody>
      </p:sp>
    </p:spTree>
    <p:extLst>
      <p:ext uri="{BB962C8B-B14F-4D97-AF65-F5344CB8AC3E}">
        <p14:creationId xmlns:p14="http://schemas.microsoft.com/office/powerpoint/2010/main" val="1237933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ervice-public.fr/particuliers/vosdroits/F223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2DDB9-C418-1546-B184-CA954266E5C6}"/>
              </a:ext>
            </a:extLst>
          </p:cNvPr>
          <p:cNvSpPr>
            <a:spLocks noGrp="1"/>
          </p:cNvSpPr>
          <p:nvPr>
            <p:ph type="title"/>
          </p:nvPr>
        </p:nvSpPr>
        <p:spPr/>
        <p:txBody>
          <a:bodyPr/>
          <a:lstStyle/>
          <a:p>
            <a:pPr algn="ctr"/>
            <a:r>
              <a:rPr lang="fr-FR" b="1" dirty="0">
                <a:solidFill>
                  <a:srgbClr val="FF0000"/>
                </a:solidFill>
              </a:rPr>
              <a:t>Droit à la santé : la santé un</a:t>
            </a:r>
            <a:br>
              <a:rPr lang="fr-FR" b="1" dirty="0">
                <a:solidFill>
                  <a:srgbClr val="FF0000"/>
                </a:solidFill>
              </a:rPr>
            </a:br>
            <a:r>
              <a:rPr lang="fr-FR" b="1" dirty="0">
                <a:solidFill>
                  <a:srgbClr val="FF0000"/>
                </a:solidFill>
              </a:rPr>
              <a:t>droit fondamental encore fragile.</a:t>
            </a:r>
          </a:p>
        </p:txBody>
      </p:sp>
      <p:sp>
        <p:nvSpPr>
          <p:cNvPr id="3" name="Espace réservé du contenu 2">
            <a:extLst>
              <a:ext uri="{FF2B5EF4-FFF2-40B4-BE49-F238E27FC236}">
                <a16:creationId xmlns:a16="http://schemas.microsoft.com/office/drawing/2014/main" id="{C65C06BB-84C0-B44B-A7C0-2368B18A7EC8}"/>
              </a:ext>
            </a:extLst>
          </p:cNvPr>
          <p:cNvSpPr>
            <a:spLocks noGrp="1"/>
          </p:cNvSpPr>
          <p:nvPr>
            <p:ph idx="1"/>
          </p:nvPr>
        </p:nvSpPr>
        <p:spPr/>
        <p:txBody>
          <a:bodyPr>
            <a:normAutofit fontScale="70000" lnSpcReduction="20000"/>
          </a:bodyPr>
          <a:lstStyle/>
          <a:p>
            <a:r>
              <a:rPr lang="fr-FR" b="1" dirty="0"/>
              <a:t>Droits fondamentaux : </a:t>
            </a:r>
            <a:r>
              <a:rPr lang="fr-FR" dirty="0"/>
              <a:t>Droits inaliénables de tous les être humains, sans distinction de race, de sexe, de nationalité, d’origine ethnique, de langue, de religion.</a:t>
            </a:r>
          </a:p>
          <a:p>
            <a:pPr marL="0" indent="0">
              <a:buNone/>
            </a:pPr>
            <a:endParaRPr lang="fr-FR" dirty="0"/>
          </a:p>
          <a:p>
            <a:r>
              <a:rPr lang="fr-FR" b="1" dirty="0"/>
              <a:t>Droit à la santé / Constitution OMS 1946. </a:t>
            </a:r>
            <a:r>
              <a:rPr lang="fr-FR" sz="2100" dirty="0">
                <a:solidFill>
                  <a:srgbClr val="000000"/>
                </a:solidFill>
                <a:effectLst/>
                <a:latin typeface="Calibri" panose="020F0502020204030204" pitchFamily="34" charset="0"/>
                <a:ea typeface="Times New Roman" panose="02020603050405020304" pitchFamily="18" charset="0"/>
              </a:rPr>
              <a:t>« Bénéficier du plus haut standard possible de santé constitue  l’un des droits fondamentaux de tout être humain…… ». « ..Un état de complet bien-être physique, mental et social, et ne consiste pas seulement en une absence de maladie ou d’infirmité ».</a:t>
            </a:r>
            <a:r>
              <a:rPr lang="fr-FR" sz="3100" dirty="0">
                <a:effectLst/>
              </a:rPr>
              <a:t> </a:t>
            </a:r>
          </a:p>
          <a:p>
            <a:pPr marL="0" indent="0">
              <a:buNone/>
            </a:pPr>
            <a:endParaRPr lang="fr-FR" dirty="0"/>
          </a:p>
          <a:p>
            <a:r>
              <a:rPr lang="fr-FR" b="1" dirty="0"/>
              <a:t>1976, Pacte international relatif aux droits (…) </a:t>
            </a:r>
            <a:r>
              <a:rPr lang="fr-FR" dirty="0"/>
              <a:t>: </a:t>
            </a:r>
          </a:p>
          <a:p>
            <a:pPr marL="0" indent="0">
              <a:buNone/>
            </a:pPr>
            <a:r>
              <a:rPr lang="fr-FR" sz="1900" dirty="0"/>
              <a:t>	</a:t>
            </a:r>
            <a:r>
              <a:rPr lang="fr-FR" sz="2100" dirty="0"/>
              <a:t>« L</a:t>
            </a:r>
            <a:r>
              <a:rPr lang="fr-FR" sz="2100" b="0" i="0" dirty="0">
                <a:solidFill>
                  <a:srgbClr val="333333"/>
                </a:solidFill>
                <a:effectLst/>
              </a:rPr>
              <a:t>e droit à une </a:t>
            </a:r>
            <a:r>
              <a:rPr lang="fr-FR" sz="2100" b="0" i="0" u="sng" dirty="0">
                <a:solidFill>
                  <a:srgbClr val="333333"/>
                </a:solidFill>
                <a:effectLst/>
              </a:rPr>
              <a:t>protection sociale</a:t>
            </a:r>
            <a:r>
              <a:rPr lang="fr-FR" sz="2100" b="0" i="0" dirty="0">
                <a:solidFill>
                  <a:srgbClr val="333333"/>
                </a:solidFill>
                <a:effectLst/>
              </a:rPr>
              <a:t>, ainsi qu’à des </a:t>
            </a:r>
            <a:r>
              <a:rPr lang="fr-FR" sz="2100" b="0" i="0" u="sng" dirty="0">
                <a:solidFill>
                  <a:srgbClr val="333333"/>
                </a:solidFill>
                <a:effectLst/>
              </a:rPr>
              <a:t>conditions de vie </a:t>
            </a:r>
            <a:r>
              <a:rPr lang="fr-FR" sz="2100" b="0" i="0" dirty="0">
                <a:solidFill>
                  <a:srgbClr val="333333"/>
                </a:solidFill>
                <a:effectLst/>
              </a:rPr>
              <a:t>permettant à toute personne de jouir du </a:t>
            </a:r>
            <a:r>
              <a:rPr lang="fr-FR" sz="2100" b="0" i="0" u="sng" dirty="0">
                <a:solidFill>
                  <a:srgbClr val="333333"/>
                </a:solidFill>
                <a:effectLst/>
              </a:rPr>
              <a:t>meilleur état de santé physique et men</a:t>
            </a:r>
            <a:r>
              <a:rPr lang="fr-FR" sz="2100" b="0" i="0" dirty="0">
                <a:solidFill>
                  <a:srgbClr val="333333"/>
                </a:solidFill>
                <a:effectLst/>
              </a:rPr>
              <a:t>tale qu’elle soit capable d’atteindre. </a:t>
            </a:r>
          </a:p>
          <a:p>
            <a:pPr marL="0" indent="0">
              <a:buNone/>
            </a:pPr>
            <a:r>
              <a:rPr lang="fr-FR" sz="2100" dirty="0">
                <a:solidFill>
                  <a:srgbClr val="333333"/>
                </a:solidFill>
                <a:latin typeface="Calibri" panose="020F0502020204030204" pitchFamily="34" charset="0"/>
                <a:ea typeface="Times New Roman" panose="02020603050405020304" pitchFamily="18" charset="0"/>
              </a:rPr>
              <a:t>	« </a:t>
            </a:r>
            <a:r>
              <a:rPr lang="fr-FR" sz="2100" dirty="0">
                <a:solidFill>
                  <a:srgbClr val="000000"/>
                </a:solidFill>
                <a:effectLst/>
                <a:latin typeface="Calibri" panose="020F0502020204030204" pitchFamily="34" charset="0"/>
                <a:ea typeface="Times New Roman" panose="02020603050405020304" pitchFamily="18" charset="0"/>
              </a:rPr>
              <a:t>Les mesures que les Etats parties au présent Pacte prendront en vue d’assurer le plein exercice de ce droit devront comprendre les mesures nécessaires pour assurer: (a) La diminution de la mortinatalité et de la mortalité infantile, ainsi que le développement sain de l’enfant; (b) L’amélioration de tous les aspects de l’hygiène du milieu et de l’hygiène industrielle; c) La prophylaxie et le traitement des maladies épidémiques, endémiques, professionnelles et autres, ainsi que la lutte contre ces maladies; </a:t>
            </a:r>
          </a:p>
          <a:p>
            <a:pPr marL="0" indent="0">
              <a:buNone/>
            </a:pPr>
            <a:r>
              <a:rPr lang="fr-FR" sz="2100" dirty="0">
                <a:solidFill>
                  <a:srgbClr val="000000"/>
                </a:solidFill>
                <a:effectLst/>
                <a:latin typeface="Calibri" panose="020F0502020204030204" pitchFamily="34" charset="0"/>
                <a:ea typeface="Times New Roman" panose="02020603050405020304" pitchFamily="18" charset="0"/>
              </a:rPr>
              <a:t>	d) </a:t>
            </a:r>
            <a:r>
              <a:rPr lang="fr-FR" sz="2100" u="sng" dirty="0">
                <a:solidFill>
                  <a:srgbClr val="000000"/>
                </a:solidFill>
                <a:effectLst/>
                <a:latin typeface="Calibri" panose="020F0502020204030204" pitchFamily="34" charset="0"/>
                <a:ea typeface="Times New Roman" panose="02020603050405020304" pitchFamily="18" charset="0"/>
              </a:rPr>
              <a:t>La création de conditions propres à assurer à tous des services médicaux et une aide médicale en cas de maladie. »</a:t>
            </a:r>
            <a:endParaRPr lang="fr-FR" sz="2100" u="sng" dirty="0">
              <a:solidFill>
                <a:srgbClr val="000000"/>
              </a:solidFill>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011483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a:bodyPr>
          <a:lstStyle/>
          <a:p>
            <a:pPr marL="0" indent="0">
              <a:buNone/>
            </a:pPr>
            <a:r>
              <a:rPr lang="fr-FR" dirty="0"/>
              <a:t>2. </a:t>
            </a:r>
            <a:r>
              <a:rPr lang="fr-FR" sz="3200" b="1" dirty="0"/>
              <a:t>L’AME (Aide médicale d’Etat). </a:t>
            </a:r>
            <a:r>
              <a:rPr lang="fr-FR" sz="3200" b="0" i="0" dirty="0">
                <a:solidFill>
                  <a:srgbClr val="000000"/>
                </a:solidFill>
                <a:effectLst/>
                <a:latin typeface="sourcesanspro"/>
              </a:rPr>
              <a:t> </a:t>
            </a:r>
          </a:p>
          <a:p>
            <a:pPr marL="0" indent="0">
              <a:buNone/>
            </a:pPr>
            <a:r>
              <a:rPr lang="fr-FR" sz="2400" dirty="0"/>
              <a:t>400 000 bénéficiaires en 2022 (seul moyen d’estimer le nombre de sans papiers, estimation que seulement 50% la demandent donc 800 000 sans papiers?).</a:t>
            </a:r>
          </a:p>
          <a:p>
            <a:pPr marL="0" indent="0">
              <a:buNone/>
            </a:pPr>
            <a:endParaRPr lang="fr-FR" sz="2400" dirty="0"/>
          </a:p>
          <a:p>
            <a:pPr marL="0" indent="0">
              <a:buNone/>
            </a:pPr>
            <a:r>
              <a:rPr lang="fr-FR" sz="2400" dirty="0"/>
              <a:t>Forte pression politique pour la restreindre encore plus, à un « panier de soins », </a:t>
            </a:r>
            <a:r>
              <a:rPr lang="fr-FR" sz="2400" i="0" dirty="0">
                <a:effectLst/>
              </a:rPr>
              <a:t>circonscrit au traitement des maladies graves, aux douleurs aigües, aux vaccinations réglementaires, au suivi de grossesse et aux mesures de médecine préventive.</a:t>
            </a:r>
          </a:p>
          <a:p>
            <a:pPr marL="0" indent="0">
              <a:buNone/>
            </a:pPr>
            <a:endParaRPr lang="fr-FR" sz="2400" i="0" dirty="0">
              <a:effectLst/>
            </a:endParaRPr>
          </a:p>
          <a:p>
            <a:pPr marL="0" indent="0">
              <a:buNone/>
            </a:pPr>
            <a:r>
              <a:rPr lang="fr-FR" sz="2400" dirty="0"/>
              <a:t>Fragilité juridique au regard des préconisations internationales. </a:t>
            </a:r>
          </a:p>
          <a:p>
            <a:pPr marL="0" indent="0">
              <a:buNone/>
            </a:pPr>
            <a:endParaRPr lang="fr-FR" sz="3300" b="0" i="0" dirty="0">
              <a:solidFill>
                <a:srgbClr val="000000"/>
              </a:solidFill>
              <a:effectLst/>
            </a:endParaRPr>
          </a:p>
          <a:p>
            <a:endParaRPr lang="fr-FR" sz="2800" dirty="0"/>
          </a:p>
        </p:txBody>
      </p:sp>
    </p:spTree>
    <p:extLst>
      <p:ext uri="{BB962C8B-B14F-4D97-AF65-F5344CB8AC3E}">
        <p14:creationId xmlns:p14="http://schemas.microsoft.com/office/powerpoint/2010/main" val="37263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lnSpcReduction="10000"/>
          </a:bodyPr>
          <a:lstStyle/>
          <a:p>
            <a:pPr marL="0" indent="0">
              <a:buNone/>
            </a:pPr>
            <a:r>
              <a:rPr lang="fr-FR" dirty="0"/>
              <a:t>2. </a:t>
            </a:r>
            <a:r>
              <a:rPr lang="fr-FR" sz="3200" b="1" dirty="0"/>
              <a:t>L’AME (Aide médicale d’Etat). </a:t>
            </a:r>
            <a:r>
              <a:rPr lang="fr-FR" sz="3200" b="0" i="0" dirty="0">
                <a:solidFill>
                  <a:srgbClr val="000000"/>
                </a:solidFill>
                <a:effectLst/>
                <a:latin typeface="sourcesanspro"/>
              </a:rPr>
              <a:t> </a:t>
            </a:r>
            <a:r>
              <a:rPr lang="fr-FR" b="0" i="1" dirty="0">
                <a:solidFill>
                  <a:srgbClr val="000000"/>
                </a:solidFill>
                <a:effectLst/>
              </a:rPr>
              <a:t>Pot pourri PLF Sénat 2022.</a:t>
            </a:r>
          </a:p>
          <a:p>
            <a:pPr marL="0" indent="0">
              <a:buNone/>
            </a:pPr>
            <a:r>
              <a:rPr lang="fr-FR" sz="2200" i="0" dirty="0">
                <a:effectLst/>
              </a:rPr>
              <a:t>« Ces dispositions n'éludent pas, bien évidemment, une réflexion à mener sur la gestion des flux migratoires en France. Il est impératif notamment de voir dans quelle mesure l'AME peut créer un </a:t>
            </a:r>
            <a:r>
              <a:rPr lang="fr-FR" sz="2200" b="1" i="0" dirty="0">
                <a:effectLst/>
              </a:rPr>
              <a:t>appel d'air </a:t>
            </a:r>
            <a:r>
              <a:rPr lang="fr-FR" sz="2200" i="0" dirty="0">
                <a:effectLst/>
              </a:rPr>
              <a:t>pour l'immigration illégale. Au plan budgétaire, il y a ainsi lieu de s'interroger sur le maintien de l'AME au sein de la mission « Santé », pour la transférer à la mission « Immigration, asile et intégration ».</a:t>
            </a:r>
          </a:p>
          <a:p>
            <a:pPr marL="0" indent="0" algn="just" fontAlgn="base">
              <a:buNone/>
            </a:pPr>
            <a:r>
              <a:rPr lang="fr-FR" sz="2200" i="0" dirty="0">
                <a:effectLst/>
              </a:rPr>
              <a:t>« Au regard des effets limités de la réforme de l'accès à l'AME, le Gouvernement table sur un renforcement des contrôles pour juguler la hausse tendancielle des prestations. Les caisses devaient ainsi bénéficier, d'ici à la fin de l'année 2019, d'un accès à la base VISABIO, qui permet de détecter en amont les fraudes pour l'accès à l'AME de droit commun et aux soins urgents. Il s'agit de vérifier si les titulaires d'un visa tentent de bénéficier de ces dispositifs ».</a:t>
            </a:r>
          </a:p>
          <a:p>
            <a:pPr marL="0" indent="0" algn="just" fontAlgn="base">
              <a:buNone/>
            </a:pPr>
            <a:r>
              <a:rPr lang="fr-FR" sz="2200" dirty="0">
                <a:solidFill>
                  <a:srgbClr val="000000"/>
                </a:solidFill>
              </a:rPr>
              <a:t>U</a:t>
            </a:r>
            <a:r>
              <a:rPr lang="fr-FR" sz="2200" b="0" i="0" dirty="0">
                <a:solidFill>
                  <a:srgbClr val="000000"/>
                </a:solidFill>
                <a:effectLst/>
              </a:rPr>
              <a:t>ne majorité du Sénat a voté en faveur d’une réduction de 350 millions d’euros du budget 2023 destiné à cette politique, soit un retour sous la barre des 800 millions d’euros, sur un budget de 1,14 milliard. 0,5% des dépenses de santé. </a:t>
            </a:r>
            <a:endParaRPr lang="fr-FR" sz="2200" dirty="0"/>
          </a:p>
          <a:p>
            <a:pPr marL="0" indent="0" algn="just" fontAlgn="base">
              <a:buNone/>
            </a:pPr>
            <a:endParaRPr lang="fr-FR" sz="2400" i="0" dirty="0">
              <a:effectLst/>
              <a:latin typeface="Times New Roman" panose="02020603050405020304" pitchFamily="18" charset="0"/>
            </a:endParaRPr>
          </a:p>
          <a:p>
            <a:pPr marL="0" indent="0">
              <a:buNone/>
            </a:pPr>
            <a:endParaRPr lang="fr-FR" sz="2400" i="0" dirty="0">
              <a:effectLst/>
              <a:latin typeface="Times New Roman" panose="02020603050405020304" pitchFamily="18" charset="0"/>
            </a:endParaRPr>
          </a:p>
          <a:p>
            <a:pPr marL="0" indent="0">
              <a:buNone/>
            </a:pPr>
            <a:endParaRPr lang="fr-FR" sz="3300" b="0" i="0" dirty="0">
              <a:solidFill>
                <a:srgbClr val="000000"/>
              </a:solidFill>
              <a:effectLst/>
            </a:endParaRPr>
          </a:p>
          <a:p>
            <a:endParaRPr lang="fr-FR" sz="2800" dirty="0"/>
          </a:p>
        </p:txBody>
      </p:sp>
    </p:spTree>
    <p:extLst>
      <p:ext uri="{BB962C8B-B14F-4D97-AF65-F5344CB8AC3E}">
        <p14:creationId xmlns:p14="http://schemas.microsoft.com/office/powerpoint/2010/main" val="189920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fontScale="55000" lnSpcReduction="20000"/>
          </a:bodyPr>
          <a:lstStyle/>
          <a:p>
            <a:pPr marL="0" indent="0">
              <a:buNone/>
            </a:pPr>
            <a:r>
              <a:rPr lang="fr-FR" sz="7600" dirty="0"/>
              <a:t>2. </a:t>
            </a:r>
            <a:r>
              <a:rPr lang="fr-FR" sz="7600" b="1" dirty="0"/>
              <a:t>L’AME (Aide médicale d’Etat). </a:t>
            </a:r>
            <a:r>
              <a:rPr lang="fr-FR" sz="7600" b="0" i="0" dirty="0">
                <a:solidFill>
                  <a:srgbClr val="000000"/>
                </a:solidFill>
                <a:effectLst/>
                <a:latin typeface="sourcesanspro"/>
              </a:rPr>
              <a:t> </a:t>
            </a:r>
          </a:p>
          <a:p>
            <a:pPr marL="0" indent="0">
              <a:buNone/>
            </a:pPr>
            <a:endParaRPr lang="fr-FR" sz="4500" b="0" i="0" dirty="0">
              <a:solidFill>
                <a:srgbClr val="000000"/>
              </a:solidFill>
              <a:effectLst/>
            </a:endParaRPr>
          </a:p>
          <a:p>
            <a:pPr marL="0" indent="0">
              <a:buNone/>
            </a:pPr>
            <a:r>
              <a:rPr lang="fr-FR" sz="4500" b="1" i="0" dirty="0">
                <a:effectLst/>
              </a:rPr>
              <a:t>Observatoire de la santé des étrangers : </a:t>
            </a:r>
            <a:r>
              <a:rPr lang="fr-FR" sz="4500" b="0" i="0" dirty="0">
                <a:effectLst/>
              </a:rPr>
              <a:t>« cette mesure anachronique vient s’appliquer au moment où les services publics tendent à se dématérialiser et où les moyens consacrés à l’accueil du public diminuent. Cette logique de suspicion des étrangers est contreproductive : en créant des obstacles supplémentaires à l’accès aux soins d’un public déjà fragilisé, ce sont à terme la santé publique et les services hospitaliers qui seront perdants ».</a:t>
            </a:r>
          </a:p>
          <a:p>
            <a:pPr marL="0" indent="0">
              <a:buNone/>
            </a:pPr>
            <a:endParaRPr lang="fr-FR" sz="4500" dirty="0"/>
          </a:p>
          <a:p>
            <a:pPr marL="0" indent="0">
              <a:buNone/>
            </a:pPr>
            <a:r>
              <a:rPr lang="fr-FR" sz="4500" b="1" dirty="0"/>
              <a:t>Pourtant excellent outil sanitaire </a:t>
            </a:r>
            <a:r>
              <a:rPr lang="fr-FR" sz="4500" dirty="0"/>
              <a:t>: Bon capital santé au départ (</a:t>
            </a:r>
            <a:r>
              <a:rPr lang="fr-FR" sz="4500" dirty="0" err="1"/>
              <a:t>Healthy</a:t>
            </a:r>
            <a:r>
              <a:rPr lang="fr-FR" sz="4500" dirty="0"/>
              <a:t> Migrant </a:t>
            </a:r>
            <a:r>
              <a:rPr lang="fr-FR" sz="4500" dirty="0" err="1"/>
              <a:t>Effect</a:t>
            </a:r>
            <a:r>
              <a:rPr lang="fr-FR" sz="4500" dirty="0"/>
              <a:t>), mais accumulation des traumatismes sur la route, discriminations et mauvaises qualités des conditions d’accueil entrainent une dégradation rapide de leur santé. </a:t>
            </a:r>
          </a:p>
        </p:txBody>
      </p:sp>
    </p:spTree>
    <p:extLst>
      <p:ext uri="{BB962C8B-B14F-4D97-AF65-F5344CB8AC3E}">
        <p14:creationId xmlns:p14="http://schemas.microsoft.com/office/powerpoint/2010/main" val="1777075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normAutofit fontScale="90000"/>
          </a:bodyPr>
          <a:lstStyle/>
          <a:p>
            <a:pPr algn="ctr"/>
            <a:r>
              <a:rPr lang="fr-FR" b="1" dirty="0">
                <a:solidFill>
                  <a:srgbClr val="FF0000"/>
                </a:solidFill>
              </a:rPr>
              <a:t>Droit à la santé : la santé un</a:t>
            </a:r>
            <a:br>
              <a:rPr lang="fr-FR" b="1" dirty="0">
                <a:solidFill>
                  <a:srgbClr val="FF0000"/>
                </a:solidFill>
              </a:rPr>
            </a:br>
            <a:r>
              <a:rPr lang="fr-FR" b="1" dirty="0">
                <a:solidFill>
                  <a:srgbClr val="FF0000"/>
                </a:solidFill>
              </a:rPr>
              <a:t>droit fondamental </a:t>
            </a:r>
            <a:r>
              <a:rPr lang="fr-FR" b="1" strike="sngStrike" dirty="0">
                <a:solidFill>
                  <a:srgbClr val="FF0000"/>
                </a:solidFill>
              </a:rPr>
              <a:t>encore</a:t>
            </a:r>
            <a:r>
              <a:rPr lang="fr-FR" b="1" dirty="0">
                <a:solidFill>
                  <a:srgbClr val="FF0000"/>
                </a:solidFill>
              </a:rPr>
              <a:t> </a:t>
            </a:r>
            <a:r>
              <a:rPr lang="fr-FR" b="1" i="1" u="sng" dirty="0">
                <a:solidFill>
                  <a:srgbClr val="FF0000"/>
                </a:solidFill>
              </a:rPr>
              <a:t>très</a:t>
            </a:r>
            <a:r>
              <a:rPr lang="fr-FR" b="1" dirty="0">
                <a:solidFill>
                  <a:srgbClr val="FF0000"/>
                </a:solidFill>
              </a:rPr>
              <a:t> fragile et pas appliqué.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883229"/>
            <a:ext cx="10515600" cy="4293734"/>
          </a:xfrm>
        </p:spPr>
        <p:txBody>
          <a:bodyPr>
            <a:normAutofit/>
          </a:bodyPr>
          <a:lstStyle/>
          <a:p>
            <a:pPr marL="0" indent="0">
              <a:buNone/>
            </a:pPr>
            <a:endParaRPr lang="fr-FR" sz="2000" dirty="0">
              <a:solidFill>
                <a:srgbClr val="404040"/>
              </a:solidFill>
              <a:latin typeface="arial" panose="020B0604020202020204" pitchFamily="34" charset="0"/>
            </a:endParaRPr>
          </a:p>
          <a:p>
            <a:pPr marL="0" indent="0">
              <a:buNone/>
            </a:pPr>
            <a:r>
              <a:rPr lang="fr-FR" sz="2000" dirty="0">
                <a:solidFill>
                  <a:srgbClr val="404040"/>
                </a:solidFill>
                <a:latin typeface="arial" panose="020B0604020202020204" pitchFamily="34" charset="0"/>
              </a:rPr>
              <a:t>Donc le droit à la santé n’est pas considéré en France comme un droit universel, tout est fait pour le restreindre via des pressions politiques. Aucun principe d’universalité n’est respecté. L’étranger sans papier est exclu du droit commun, et considéré (là aussi) comme un fraudeur potentiel (même si les fraudes avérées ne représenteraient que 0,6% du budget AME). Fantasmes ou manipulations? </a:t>
            </a:r>
          </a:p>
          <a:p>
            <a:pPr marL="0" indent="0">
              <a:buNone/>
            </a:pPr>
            <a:r>
              <a:rPr lang="fr-FR" sz="2000" dirty="0">
                <a:solidFill>
                  <a:srgbClr val="404040"/>
                </a:solidFill>
                <a:latin typeface="arial" panose="020B0604020202020204" pitchFamily="34" charset="0"/>
              </a:rPr>
              <a:t>Une demande d’AME est un parcours d’obstacle administratif (domiciliation, RV CPAM, renouvellement). </a:t>
            </a:r>
          </a:p>
          <a:p>
            <a:pPr marL="0" indent="0">
              <a:buNone/>
            </a:pPr>
            <a:r>
              <a:rPr lang="fr-FR" sz="2000" dirty="0">
                <a:solidFill>
                  <a:srgbClr val="404040"/>
                </a:solidFill>
                <a:latin typeface="arial" panose="020B0604020202020204" pitchFamily="34" charset="0"/>
              </a:rPr>
              <a:t>Pourtant une couverture santé adaptée serait un excellent outil sanitaire, pour détecter et traiter les pathologies éventuelles avant qu’elles ne s’aggravent (avec surcoût), pour une prévention efficiente,  ou pour limiter le risque de contagion.</a:t>
            </a:r>
          </a:p>
          <a:p>
            <a:pPr marL="0" indent="0">
              <a:buNone/>
            </a:pPr>
            <a:endParaRPr lang="fr-FR" sz="2000" dirty="0">
              <a:solidFill>
                <a:srgbClr val="404040"/>
              </a:solidFill>
              <a:latin typeface="arial" panose="020B0604020202020204" pitchFamily="34" charset="0"/>
            </a:endParaRPr>
          </a:p>
          <a:p>
            <a:pPr marL="0" indent="0">
              <a:buNone/>
            </a:pPr>
            <a:r>
              <a:rPr lang="fr-FR" sz="2000" dirty="0">
                <a:solidFill>
                  <a:srgbClr val="404040"/>
                </a:solidFill>
                <a:latin typeface="arial" panose="020B0604020202020204" pitchFamily="34" charset="0"/>
              </a:rPr>
              <a:t>Heureusement que des réseaux divers se sont mis en place…. </a:t>
            </a:r>
          </a:p>
        </p:txBody>
      </p:sp>
    </p:spTree>
    <p:extLst>
      <p:ext uri="{BB962C8B-B14F-4D97-AF65-F5344CB8AC3E}">
        <p14:creationId xmlns:p14="http://schemas.microsoft.com/office/powerpoint/2010/main" val="2598138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2DDB9-C418-1546-B184-CA954266E5C6}"/>
              </a:ext>
            </a:extLst>
          </p:cNvPr>
          <p:cNvSpPr>
            <a:spLocks noGrp="1"/>
          </p:cNvSpPr>
          <p:nvPr>
            <p:ph type="title"/>
          </p:nvPr>
        </p:nvSpPr>
        <p:spPr/>
        <p:txBody>
          <a:bodyPr/>
          <a:lstStyle/>
          <a:p>
            <a:pPr algn="ctr"/>
            <a:r>
              <a:rPr lang="fr-FR" b="1" dirty="0">
                <a:solidFill>
                  <a:srgbClr val="FF0000"/>
                </a:solidFill>
              </a:rPr>
              <a:t>Droit à la santé : la santé un</a:t>
            </a:r>
            <a:br>
              <a:rPr lang="fr-FR" b="1" dirty="0">
                <a:solidFill>
                  <a:srgbClr val="FF0000"/>
                </a:solidFill>
              </a:rPr>
            </a:br>
            <a:r>
              <a:rPr lang="fr-FR" b="1" dirty="0">
                <a:solidFill>
                  <a:srgbClr val="FF0000"/>
                </a:solidFill>
              </a:rPr>
              <a:t>droit fondamental encore fragile.</a:t>
            </a:r>
          </a:p>
        </p:txBody>
      </p:sp>
      <p:sp>
        <p:nvSpPr>
          <p:cNvPr id="3" name="Espace réservé du contenu 2">
            <a:extLst>
              <a:ext uri="{FF2B5EF4-FFF2-40B4-BE49-F238E27FC236}">
                <a16:creationId xmlns:a16="http://schemas.microsoft.com/office/drawing/2014/main" id="{C65C06BB-84C0-B44B-A7C0-2368B18A7EC8}"/>
              </a:ext>
            </a:extLst>
          </p:cNvPr>
          <p:cNvSpPr>
            <a:spLocks noGrp="1"/>
          </p:cNvSpPr>
          <p:nvPr>
            <p:ph idx="1"/>
          </p:nvPr>
        </p:nvSpPr>
        <p:spPr/>
        <p:txBody>
          <a:bodyPr>
            <a:normAutofit fontScale="92500" lnSpcReduction="20000"/>
          </a:bodyPr>
          <a:lstStyle/>
          <a:p>
            <a:r>
              <a:rPr lang="fr-FR" b="1" dirty="0"/>
              <a:t>Législation européenne :</a:t>
            </a:r>
          </a:p>
          <a:p>
            <a:pPr marL="0" indent="0">
              <a:buNone/>
            </a:pPr>
            <a:endParaRPr lang="fr-FR" dirty="0"/>
          </a:p>
          <a:p>
            <a:pPr lvl="1"/>
            <a:r>
              <a:rPr lang="fr-FR" sz="2200" dirty="0">
                <a:solidFill>
                  <a:srgbClr val="000000"/>
                </a:solidFill>
                <a:effectLst/>
                <a:latin typeface="Calibri" panose="020F0502020204030204" pitchFamily="34" charset="0"/>
                <a:ea typeface="Times New Roman" panose="02020603050405020304" pitchFamily="18" charset="0"/>
              </a:rPr>
              <a:t>L’accès aux soins et à la prévention est un </a:t>
            </a:r>
            <a:r>
              <a:rPr lang="fr-FR" sz="2200" b="1" dirty="0">
                <a:solidFill>
                  <a:srgbClr val="000000"/>
                </a:solidFill>
                <a:effectLst/>
                <a:latin typeface="Calibri" panose="020F0502020204030204" pitchFamily="34" charset="0"/>
                <a:ea typeface="Times New Roman" panose="02020603050405020304" pitchFamily="18" charset="0"/>
              </a:rPr>
              <a:t>droit garanti </a:t>
            </a:r>
            <a:r>
              <a:rPr lang="fr-FR" sz="2200" dirty="0">
                <a:solidFill>
                  <a:srgbClr val="000000"/>
                </a:solidFill>
                <a:effectLst/>
                <a:latin typeface="Calibri" panose="020F0502020204030204" pitchFamily="34" charset="0"/>
                <a:ea typeface="Times New Roman" panose="02020603050405020304" pitchFamily="18" charset="0"/>
              </a:rPr>
              <a:t>par l’article 35 de la Charte des droits fondamentaux de l’Union européenne5 : « Toute personne a le droit d’accéder à la </a:t>
            </a:r>
            <a:r>
              <a:rPr lang="fr-FR" sz="2200" u="sng" dirty="0">
                <a:solidFill>
                  <a:srgbClr val="000000"/>
                </a:solidFill>
                <a:effectLst/>
                <a:latin typeface="Calibri" panose="020F0502020204030204" pitchFamily="34" charset="0"/>
                <a:ea typeface="Times New Roman" panose="02020603050405020304" pitchFamily="18" charset="0"/>
              </a:rPr>
              <a:t>prévention</a:t>
            </a:r>
            <a:r>
              <a:rPr lang="fr-FR" sz="2200" dirty="0">
                <a:solidFill>
                  <a:srgbClr val="000000"/>
                </a:solidFill>
                <a:effectLst/>
                <a:latin typeface="Calibri" panose="020F0502020204030204" pitchFamily="34" charset="0"/>
                <a:ea typeface="Times New Roman" panose="02020603050405020304" pitchFamily="18" charset="0"/>
              </a:rPr>
              <a:t> en matière de santé et de </a:t>
            </a:r>
            <a:r>
              <a:rPr lang="fr-FR" sz="2200" u="sng" dirty="0">
                <a:solidFill>
                  <a:srgbClr val="000000"/>
                </a:solidFill>
                <a:effectLst/>
                <a:latin typeface="Calibri" panose="020F0502020204030204" pitchFamily="34" charset="0"/>
                <a:ea typeface="Times New Roman" panose="02020603050405020304" pitchFamily="18" charset="0"/>
              </a:rPr>
              <a:t>bénéficier de soins médicaux </a:t>
            </a:r>
            <a:r>
              <a:rPr lang="fr-FR" sz="2200" dirty="0">
                <a:solidFill>
                  <a:srgbClr val="000000"/>
                </a:solidFill>
                <a:effectLst/>
                <a:latin typeface="Calibri" panose="020F0502020204030204" pitchFamily="34" charset="0"/>
                <a:ea typeface="Times New Roman" panose="02020603050405020304" pitchFamily="18" charset="0"/>
              </a:rPr>
              <a:t>dans les conditions établies par les législations et pratiques nationales. Un niveau élevé de protection de la santé humaine est assuré dans la définition et la mise en œuvre de toutes les politiques et actions de l’Union. » </a:t>
            </a:r>
          </a:p>
          <a:p>
            <a:pPr marL="457200" lvl="1" indent="0">
              <a:buNone/>
            </a:pPr>
            <a:endParaRPr lang="fr-FR" sz="2200" dirty="0">
              <a:solidFill>
                <a:srgbClr val="000000"/>
              </a:solidFill>
              <a:effectLst/>
              <a:latin typeface="Calibri" panose="020F0502020204030204" pitchFamily="34" charset="0"/>
              <a:ea typeface="Times New Roman" panose="02020603050405020304" pitchFamily="18" charset="0"/>
            </a:endParaRPr>
          </a:p>
          <a:p>
            <a:pPr lvl="1"/>
            <a:r>
              <a:rPr lang="fr-FR" sz="2200" dirty="0">
                <a:solidFill>
                  <a:srgbClr val="000000"/>
                </a:solidFill>
                <a:effectLst/>
                <a:latin typeface="Calibri" panose="020F0502020204030204" pitchFamily="34" charset="0"/>
                <a:ea typeface="Times New Roman" panose="02020603050405020304" pitchFamily="18" charset="0"/>
              </a:rPr>
              <a:t>Les Etats membres se sont engagés à </a:t>
            </a:r>
            <a:r>
              <a:rPr lang="fr-FR" sz="2200" u="sng" dirty="0">
                <a:solidFill>
                  <a:srgbClr val="000000"/>
                </a:solidFill>
                <a:effectLst/>
                <a:latin typeface="Calibri" panose="020F0502020204030204" pitchFamily="34" charset="0"/>
                <a:ea typeface="Times New Roman" panose="02020603050405020304" pitchFamily="18" charset="0"/>
              </a:rPr>
              <a:t>le garantir à tout citoyen européen </a:t>
            </a:r>
            <a:r>
              <a:rPr lang="fr-FR" sz="2200" dirty="0">
                <a:solidFill>
                  <a:srgbClr val="000000"/>
                </a:solidFill>
                <a:effectLst/>
                <a:latin typeface="Calibri" panose="020F0502020204030204" pitchFamily="34" charset="0"/>
                <a:ea typeface="Times New Roman" panose="02020603050405020304" pitchFamily="18" charset="0"/>
              </a:rPr>
              <a:t>et à </a:t>
            </a:r>
            <a:r>
              <a:rPr lang="fr-FR" sz="2200" u="sng" dirty="0">
                <a:solidFill>
                  <a:srgbClr val="000000"/>
                </a:solidFill>
                <a:effectLst/>
                <a:latin typeface="Calibri" panose="020F0502020204030204" pitchFamily="34" charset="0"/>
                <a:ea typeface="Times New Roman" panose="02020603050405020304" pitchFamily="18" charset="0"/>
              </a:rPr>
              <a:t>lutter contre toute forme de discrimination.</a:t>
            </a:r>
          </a:p>
          <a:p>
            <a:pPr lvl="1"/>
            <a:endParaRPr lang="fr-FR" sz="2200" dirty="0">
              <a:solidFill>
                <a:srgbClr val="000000"/>
              </a:solidFill>
              <a:effectLst/>
              <a:latin typeface="Calibri" panose="020F0502020204030204" pitchFamily="34" charset="0"/>
              <a:ea typeface="Times New Roman" panose="02020603050405020304" pitchFamily="18" charset="0"/>
            </a:endParaRPr>
          </a:p>
          <a:p>
            <a:pPr lvl="1"/>
            <a:r>
              <a:rPr lang="fr-FR" sz="2200" dirty="0">
                <a:solidFill>
                  <a:srgbClr val="000000"/>
                </a:solidFill>
                <a:effectLst/>
                <a:latin typeface="Calibri" panose="020F0502020204030204" pitchFamily="34" charset="0"/>
                <a:ea typeface="Times New Roman" panose="02020603050405020304" pitchFamily="18" charset="0"/>
              </a:rPr>
              <a:t>Sur la base des lois anti-discrimination, </a:t>
            </a:r>
            <a:r>
              <a:rPr lang="fr-FR" sz="2200" u="sng" dirty="0">
                <a:solidFill>
                  <a:srgbClr val="000000"/>
                </a:solidFill>
                <a:effectLst/>
                <a:latin typeface="Calibri" panose="020F0502020204030204" pitchFamily="34" charset="0"/>
                <a:ea typeface="Times New Roman" panose="02020603050405020304" pitchFamily="18" charset="0"/>
              </a:rPr>
              <a:t>l’accès aux soins ne peut être refusé à une personne. </a:t>
            </a:r>
          </a:p>
          <a:p>
            <a:pPr marL="457200" lvl="1" indent="0">
              <a:buNone/>
            </a:pPr>
            <a:endParaRPr lang="fr-FR" sz="2200" dirty="0">
              <a:solidFill>
                <a:srgbClr val="000000"/>
              </a:solidFill>
              <a:effectLst/>
              <a:latin typeface="Calibri" panose="020F0502020204030204" pitchFamily="34" charset="0"/>
              <a:ea typeface="Times New Roman" panose="02020603050405020304" pitchFamily="18" charset="0"/>
            </a:endParaRPr>
          </a:p>
          <a:p>
            <a:pPr lvl="1"/>
            <a:r>
              <a:rPr lang="fr-FR" sz="2200" dirty="0">
                <a:solidFill>
                  <a:srgbClr val="000000"/>
                </a:solidFill>
                <a:effectLst/>
                <a:latin typeface="Calibri" panose="020F0502020204030204" pitchFamily="34" charset="0"/>
                <a:ea typeface="Times New Roman" panose="02020603050405020304" pitchFamily="18" charset="0"/>
              </a:rPr>
              <a:t>Néanmoins, ce sont les Etats qui sont en charge de leur propre système de santé ; la législation, le mode de fonctionnement et l’accès à la santé différent donc d’un pays à l’autre. </a:t>
            </a:r>
            <a:endParaRPr lang="fr-FR" sz="2200" dirty="0">
              <a:effectLst/>
              <a:latin typeface="Times New Roman" panose="02020603050405020304" pitchFamily="18" charset="0"/>
              <a:ea typeface="Times New Roman" panose="02020603050405020304" pitchFamily="18" charset="0"/>
            </a:endParaRPr>
          </a:p>
          <a:p>
            <a:pPr lvl="1"/>
            <a:endParaRPr lang="fr-FR" sz="1800" dirty="0">
              <a:solidFill>
                <a:srgbClr val="000000"/>
              </a:solidFill>
              <a:effectLst/>
              <a:latin typeface="Calibri" panose="020F0502020204030204" pitchFamily="34" charset="0"/>
              <a:ea typeface="Times New Roman" panose="02020603050405020304" pitchFamily="18" charset="0"/>
            </a:endParaRPr>
          </a:p>
          <a:p>
            <a:pPr lvl="1"/>
            <a:endParaRPr lang="fr-FR" sz="1800" dirty="0">
              <a:effectLst/>
              <a:latin typeface="Times New Roman" panose="02020603050405020304" pitchFamily="18" charset="0"/>
              <a:ea typeface="Times New Roman" panose="02020603050405020304" pitchFamily="18" charset="0"/>
            </a:endParaRPr>
          </a:p>
          <a:p>
            <a:pPr lvl="1"/>
            <a:endParaRPr lang="fr-FR" dirty="0"/>
          </a:p>
        </p:txBody>
      </p:sp>
    </p:spTree>
    <p:extLst>
      <p:ext uri="{BB962C8B-B14F-4D97-AF65-F5344CB8AC3E}">
        <p14:creationId xmlns:p14="http://schemas.microsoft.com/office/powerpoint/2010/main" val="92902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2DDB9-C418-1546-B184-CA954266E5C6}"/>
              </a:ext>
            </a:extLst>
          </p:cNvPr>
          <p:cNvSpPr>
            <a:spLocks noGrp="1"/>
          </p:cNvSpPr>
          <p:nvPr>
            <p:ph type="title"/>
          </p:nvPr>
        </p:nvSpPr>
        <p:spPr/>
        <p:txBody>
          <a:bodyPr/>
          <a:lstStyle/>
          <a:p>
            <a:pPr algn="ctr"/>
            <a:r>
              <a:rPr lang="fr-FR" b="1" dirty="0">
                <a:solidFill>
                  <a:srgbClr val="FF0000"/>
                </a:solidFill>
              </a:rPr>
              <a:t>Droit à la santé : la santé un</a:t>
            </a:r>
            <a:br>
              <a:rPr lang="fr-FR" b="1" dirty="0">
                <a:solidFill>
                  <a:srgbClr val="FF0000"/>
                </a:solidFill>
              </a:rPr>
            </a:br>
            <a:r>
              <a:rPr lang="fr-FR" b="1" dirty="0">
                <a:solidFill>
                  <a:srgbClr val="FF0000"/>
                </a:solidFill>
              </a:rPr>
              <a:t>droit fondamental encore fragile.</a:t>
            </a:r>
          </a:p>
        </p:txBody>
      </p:sp>
      <p:sp>
        <p:nvSpPr>
          <p:cNvPr id="3" name="Espace réservé du contenu 2">
            <a:extLst>
              <a:ext uri="{FF2B5EF4-FFF2-40B4-BE49-F238E27FC236}">
                <a16:creationId xmlns:a16="http://schemas.microsoft.com/office/drawing/2014/main" id="{C65C06BB-84C0-B44B-A7C0-2368B18A7EC8}"/>
              </a:ext>
            </a:extLst>
          </p:cNvPr>
          <p:cNvSpPr>
            <a:spLocks noGrp="1"/>
          </p:cNvSpPr>
          <p:nvPr>
            <p:ph idx="1"/>
          </p:nvPr>
        </p:nvSpPr>
        <p:spPr/>
        <p:txBody>
          <a:bodyPr>
            <a:normAutofit lnSpcReduction="10000"/>
          </a:bodyPr>
          <a:lstStyle/>
          <a:p>
            <a:r>
              <a:rPr lang="fr-FR" b="1" dirty="0"/>
              <a:t>Législation française : </a:t>
            </a:r>
            <a:r>
              <a:rPr lang="fr-FR" b="1" dirty="0">
                <a:solidFill>
                  <a:srgbClr val="000000"/>
                </a:solidFill>
                <a:effectLst/>
                <a:latin typeface="Calibri" panose="020F0502020204030204" pitchFamily="34" charset="0"/>
                <a:ea typeface="Times New Roman" panose="02020603050405020304" pitchFamily="18" charset="0"/>
              </a:rPr>
              <a:t>Code de la santé publique. </a:t>
            </a:r>
          </a:p>
          <a:p>
            <a:r>
              <a:rPr lang="fr-FR" sz="1800" dirty="0">
                <a:solidFill>
                  <a:srgbClr val="000000"/>
                </a:solidFill>
                <a:effectLst/>
                <a:latin typeface="Calibri" panose="020F0502020204030204" pitchFamily="34" charset="0"/>
                <a:ea typeface="Times New Roman" panose="02020603050405020304" pitchFamily="18" charset="0"/>
              </a:rPr>
              <a:t>Article L. 1110-1 : </a:t>
            </a:r>
            <a:r>
              <a:rPr lang="fr-FR" sz="1800" b="1" dirty="0">
                <a:solidFill>
                  <a:srgbClr val="000000"/>
                </a:solidFill>
                <a:effectLst/>
                <a:latin typeface="Calibri" panose="020F0502020204030204" pitchFamily="34" charset="0"/>
                <a:ea typeface="Times New Roman" panose="02020603050405020304" pitchFamily="18" charset="0"/>
              </a:rPr>
              <a:t>« Le droit fondamental à la protection de la santé </a:t>
            </a:r>
            <a:r>
              <a:rPr lang="fr-FR" sz="1800" dirty="0">
                <a:solidFill>
                  <a:srgbClr val="000000"/>
                </a:solidFill>
                <a:effectLst/>
                <a:latin typeface="Calibri" panose="020F0502020204030204" pitchFamily="34" charset="0"/>
                <a:ea typeface="Times New Roman" panose="02020603050405020304" pitchFamily="18" charset="0"/>
              </a:rPr>
              <a:t>doit être mis en œuvre par tous moyens disponibles au bénéfice de toute personne. Les professionnels, les établissements et réseaux de santé, les organismes d’assurance maladie ou tous autres organismes participant à la prévention et aux soins, et les autorités sanitaires contribuent, avec les usagers, à développer la </a:t>
            </a:r>
            <a:r>
              <a:rPr lang="fr-FR" sz="1800" u="sng" dirty="0">
                <a:solidFill>
                  <a:srgbClr val="000000"/>
                </a:solidFill>
                <a:effectLst/>
                <a:latin typeface="Calibri" panose="020F0502020204030204" pitchFamily="34" charset="0"/>
                <a:ea typeface="Times New Roman" panose="02020603050405020304" pitchFamily="18" charset="0"/>
              </a:rPr>
              <a:t>prévention</a:t>
            </a:r>
            <a:r>
              <a:rPr lang="fr-FR" sz="1800" dirty="0">
                <a:solidFill>
                  <a:srgbClr val="000000"/>
                </a:solidFill>
                <a:effectLst/>
                <a:latin typeface="Calibri" panose="020F0502020204030204" pitchFamily="34" charset="0"/>
                <a:ea typeface="Times New Roman" panose="02020603050405020304" pitchFamily="18" charset="0"/>
              </a:rPr>
              <a:t>, garantir </a:t>
            </a:r>
            <a:r>
              <a:rPr lang="fr-FR" sz="1800" u="sng" dirty="0">
                <a:solidFill>
                  <a:srgbClr val="000000"/>
                </a:solidFill>
                <a:effectLst/>
                <a:latin typeface="Calibri" panose="020F0502020204030204" pitchFamily="34" charset="0"/>
                <a:ea typeface="Times New Roman" panose="02020603050405020304" pitchFamily="18" charset="0"/>
              </a:rPr>
              <a:t>l’égal accès de chaque personne aux soins nécessités par son état de santé </a:t>
            </a:r>
            <a:r>
              <a:rPr lang="fr-FR" sz="1800" dirty="0">
                <a:solidFill>
                  <a:srgbClr val="000000"/>
                </a:solidFill>
                <a:effectLst/>
                <a:latin typeface="Calibri" panose="020F0502020204030204" pitchFamily="34" charset="0"/>
                <a:ea typeface="Times New Roman" panose="02020603050405020304" pitchFamily="18" charset="0"/>
              </a:rPr>
              <a:t>et assurer la </a:t>
            </a:r>
            <a:r>
              <a:rPr lang="fr-FR" sz="1800" u="sng" dirty="0">
                <a:solidFill>
                  <a:srgbClr val="000000"/>
                </a:solidFill>
                <a:effectLst/>
                <a:latin typeface="Calibri" panose="020F0502020204030204" pitchFamily="34" charset="0"/>
                <a:ea typeface="Times New Roman" panose="02020603050405020304" pitchFamily="18" charset="0"/>
              </a:rPr>
              <a:t>continuité des soins </a:t>
            </a:r>
            <a:r>
              <a:rPr lang="fr-FR" sz="1800" dirty="0">
                <a:solidFill>
                  <a:srgbClr val="000000"/>
                </a:solidFill>
                <a:effectLst/>
                <a:latin typeface="Calibri" panose="020F0502020204030204" pitchFamily="34" charset="0"/>
                <a:ea typeface="Times New Roman" panose="02020603050405020304" pitchFamily="18" charset="0"/>
              </a:rPr>
              <a:t>et la meilleure </a:t>
            </a:r>
            <a:r>
              <a:rPr lang="fr-FR" sz="1800" u="sng" dirty="0">
                <a:solidFill>
                  <a:srgbClr val="000000"/>
                </a:solidFill>
                <a:effectLst/>
                <a:latin typeface="Calibri" panose="020F0502020204030204" pitchFamily="34" charset="0"/>
                <a:ea typeface="Times New Roman" panose="02020603050405020304" pitchFamily="18" charset="0"/>
              </a:rPr>
              <a:t>sécurité sanitaire possible </a:t>
            </a:r>
            <a:r>
              <a:rPr lang="fr-FR" sz="1800" dirty="0">
                <a:solidFill>
                  <a:srgbClr val="000000"/>
                </a:solidFill>
                <a:effectLst/>
                <a:latin typeface="Calibri" panose="020F0502020204030204" pitchFamily="34" charset="0"/>
                <a:ea typeface="Times New Roman" panose="02020603050405020304" pitchFamily="18" charset="0"/>
              </a:rPr>
              <a:t>» ; </a:t>
            </a:r>
          </a:p>
          <a:p>
            <a:r>
              <a:rPr lang="fr-FR" sz="1800" dirty="0">
                <a:solidFill>
                  <a:srgbClr val="000000"/>
                </a:solidFill>
                <a:effectLst/>
                <a:latin typeface="Calibri" panose="020F0502020204030204" pitchFamily="34" charset="0"/>
                <a:ea typeface="Times New Roman" panose="02020603050405020304" pitchFamily="18" charset="0"/>
              </a:rPr>
              <a:t>Article L. 1110-3 : « </a:t>
            </a:r>
            <a:r>
              <a:rPr lang="fr-FR" sz="1800" u="sng" dirty="0">
                <a:solidFill>
                  <a:srgbClr val="000000"/>
                </a:solidFill>
                <a:effectLst/>
                <a:latin typeface="Calibri" panose="020F0502020204030204" pitchFamily="34" charset="0"/>
                <a:ea typeface="Times New Roman" panose="02020603050405020304" pitchFamily="18" charset="0"/>
              </a:rPr>
              <a:t>Aucune personne ne peut faire l’objet de discriminations dans l’accès à la prévention ou aux soins</a:t>
            </a:r>
            <a:r>
              <a:rPr lang="fr-FR" sz="1800" dirty="0">
                <a:solidFill>
                  <a:srgbClr val="000000"/>
                </a:solidFill>
                <a:effectLst/>
                <a:latin typeface="Calibri" panose="020F0502020204030204" pitchFamily="34" charset="0"/>
                <a:ea typeface="Times New Roman" panose="02020603050405020304" pitchFamily="18" charset="0"/>
              </a:rPr>
              <a:t> » ; </a:t>
            </a:r>
            <a:endParaRPr lang="fr-FR" sz="1800" dirty="0">
              <a:effectLst/>
              <a:latin typeface="Times New Roman" panose="02020603050405020304" pitchFamily="18" charset="0"/>
              <a:ea typeface="Times New Roman" panose="02020603050405020304" pitchFamily="18" charset="0"/>
            </a:endParaRPr>
          </a:p>
          <a:p>
            <a:r>
              <a:rPr lang="fr-FR" sz="1800" dirty="0">
                <a:solidFill>
                  <a:srgbClr val="000000"/>
                </a:solidFill>
                <a:latin typeface="Calibri" panose="020F0502020204030204" pitchFamily="34" charset="0"/>
                <a:ea typeface="Times New Roman" panose="02020603050405020304" pitchFamily="18" charset="0"/>
              </a:rPr>
              <a:t>A</a:t>
            </a:r>
            <a:r>
              <a:rPr lang="fr-FR" sz="1800" dirty="0">
                <a:solidFill>
                  <a:srgbClr val="000000"/>
                </a:solidFill>
                <a:effectLst/>
                <a:latin typeface="Calibri" panose="020F0502020204030204" pitchFamily="34" charset="0"/>
                <a:ea typeface="Times New Roman" panose="02020603050405020304" pitchFamily="18" charset="0"/>
              </a:rPr>
              <a:t>rticle L. 1110-5 : « Toute personne a, compte tenu de son état de santé et de l’urgence des interventions que celui-ci requiert, le droit de </a:t>
            </a:r>
            <a:r>
              <a:rPr lang="fr-FR" sz="1800" u="sng" dirty="0">
                <a:solidFill>
                  <a:srgbClr val="000000"/>
                </a:solidFill>
                <a:effectLst/>
                <a:latin typeface="Calibri" panose="020F0502020204030204" pitchFamily="34" charset="0"/>
                <a:ea typeface="Times New Roman" panose="02020603050405020304" pitchFamily="18" charset="0"/>
              </a:rPr>
              <a:t>recevoir les soins les plus appropriés </a:t>
            </a:r>
            <a:r>
              <a:rPr lang="fr-FR" sz="1800" dirty="0">
                <a:solidFill>
                  <a:srgbClr val="000000"/>
                </a:solidFill>
                <a:effectLst/>
                <a:latin typeface="Calibri" panose="020F0502020204030204" pitchFamily="34" charset="0"/>
                <a:ea typeface="Times New Roman" panose="02020603050405020304" pitchFamily="18" charset="0"/>
              </a:rPr>
              <a:t>et de bénéficier des thérapeutiques dont l’efficacité est reconnue et qui garantissent la meilleure sécurité sanitaire au regard des connaissances médicales avérées. » Par ailleurs, </a:t>
            </a:r>
            <a:r>
              <a:rPr lang="fr-FR" sz="1800" u="sng" dirty="0">
                <a:solidFill>
                  <a:srgbClr val="000000"/>
                </a:solidFill>
                <a:effectLst/>
                <a:latin typeface="Calibri" panose="020F0502020204030204" pitchFamily="34" charset="0"/>
                <a:ea typeface="Times New Roman" panose="02020603050405020304" pitchFamily="18" charset="0"/>
              </a:rPr>
              <a:t>un professionnel de santé ne peut refuser de soigner </a:t>
            </a:r>
            <a:r>
              <a:rPr lang="fr-FR" sz="1800" dirty="0">
                <a:solidFill>
                  <a:srgbClr val="000000"/>
                </a:solidFill>
                <a:effectLst/>
                <a:latin typeface="Calibri" panose="020F0502020204030204" pitchFamily="34" charset="0"/>
                <a:ea typeface="Times New Roman" panose="02020603050405020304" pitchFamily="18" charset="0"/>
              </a:rPr>
              <a:t>une personne pour l’un des motifs visés au premier alinéa de l’article 225-1 du Code pénal, qui prévoit que : « Constitue une </a:t>
            </a:r>
            <a:r>
              <a:rPr lang="fr-FR" sz="1800" u="sng" dirty="0">
                <a:solidFill>
                  <a:srgbClr val="000000"/>
                </a:solidFill>
                <a:effectLst/>
                <a:latin typeface="Calibri" panose="020F0502020204030204" pitchFamily="34" charset="0"/>
                <a:ea typeface="Times New Roman" panose="02020603050405020304" pitchFamily="18" charset="0"/>
              </a:rPr>
              <a:t>discrimination toute distinction opérée </a:t>
            </a:r>
            <a:r>
              <a:rPr lang="fr-FR" sz="1800" dirty="0">
                <a:solidFill>
                  <a:srgbClr val="000000"/>
                </a:solidFill>
                <a:effectLst/>
                <a:latin typeface="Calibri" panose="020F0502020204030204" pitchFamily="34" charset="0"/>
                <a:ea typeface="Times New Roman" panose="02020603050405020304" pitchFamily="18" charset="0"/>
              </a:rPr>
              <a:t>entre les personnes physiques à raison de leur origine [...] de leur appartenance ou de leur non appartenance, vraie ou supposée, à une </a:t>
            </a:r>
            <a:r>
              <a:rPr lang="fr-FR" sz="1800" u="sng" dirty="0">
                <a:solidFill>
                  <a:srgbClr val="000000"/>
                </a:solidFill>
                <a:effectLst/>
                <a:latin typeface="Calibri" panose="020F0502020204030204" pitchFamily="34" charset="0"/>
                <a:ea typeface="Times New Roman" panose="02020603050405020304" pitchFamily="18" charset="0"/>
              </a:rPr>
              <a:t>ethnie, une nation, une race </a:t>
            </a:r>
            <a:r>
              <a:rPr lang="fr-FR" sz="1800" dirty="0">
                <a:solidFill>
                  <a:srgbClr val="000000"/>
                </a:solidFill>
                <a:effectLst/>
                <a:latin typeface="Calibri" panose="020F0502020204030204" pitchFamily="34" charset="0"/>
                <a:ea typeface="Times New Roman" panose="02020603050405020304" pitchFamily="18" charset="0"/>
              </a:rPr>
              <a:t>ou une religion déterminée. </a:t>
            </a:r>
            <a:endParaRPr lang="fr-FR" sz="1800" dirty="0">
              <a:effectLst/>
              <a:latin typeface="Times New Roman" panose="02020603050405020304" pitchFamily="18" charset="0"/>
              <a:ea typeface="Times New Roman" panose="02020603050405020304" pitchFamily="18" charset="0"/>
            </a:endParaRPr>
          </a:p>
          <a:p>
            <a:pPr lvl="1"/>
            <a:endParaRPr lang="fr-FR" b="1" dirty="0">
              <a:effectLst/>
              <a:latin typeface="Times New Roman" panose="02020603050405020304" pitchFamily="18" charset="0"/>
              <a:ea typeface="Times New Roman" panose="02020603050405020304" pitchFamily="18" charset="0"/>
            </a:endParaRPr>
          </a:p>
          <a:p>
            <a:pPr lvl="1"/>
            <a:endParaRPr lang="fr-FR" sz="1800" dirty="0">
              <a:solidFill>
                <a:srgbClr val="000000"/>
              </a:solidFill>
              <a:effectLst/>
              <a:latin typeface="Calibri" panose="020F0502020204030204" pitchFamily="34" charset="0"/>
              <a:ea typeface="Times New Roman" panose="02020603050405020304" pitchFamily="18" charset="0"/>
            </a:endParaRPr>
          </a:p>
          <a:p>
            <a:pPr lvl="1"/>
            <a:endParaRPr lang="fr-FR" sz="1800" dirty="0">
              <a:effectLst/>
              <a:latin typeface="Times New Roman" panose="02020603050405020304" pitchFamily="18" charset="0"/>
              <a:ea typeface="Times New Roman" panose="02020603050405020304" pitchFamily="18" charset="0"/>
            </a:endParaRPr>
          </a:p>
          <a:p>
            <a:pPr lvl="1"/>
            <a:endParaRPr lang="fr-FR" dirty="0"/>
          </a:p>
        </p:txBody>
      </p:sp>
    </p:spTree>
    <p:extLst>
      <p:ext uri="{BB962C8B-B14F-4D97-AF65-F5344CB8AC3E}">
        <p14:creationId xmlns:p14="http://schemas.microsoft.com/office/powerpoint/2010/main" val="40402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2DDB9-C418-1546-B184-CA954266E5C6}"/>
              </a:ext>
            </a:extLst>
          </p:cNvPr>
          <p:cNvSpPr>
            <a:spLocks noGrp="1"/>
          </p:cNvSpPr>
          <p:nvPr>
            <p:ph type="title"/>
          </p:nvPr>
        </p:nvSpPr>
        <p:spPr/>
        <p:txBody>
          <a:bodyPr/>
          <a:lstStyle/>
          <a:p>
            <a:pPr algn="ctr"/>
            <a:r>
              <a:rPr lang="fr-FR" b="1" dirty="0">
                <a:solidFill>
                  <a:srgbClr val="FF0000"/>
                </a:solidFill>
              </a:rPr>
              <a:t>Droit à la santé : la santé un</a:t>
            </a:r>
            <a:br>
              <a:rPr lang="fr-FR" b="1" dirty="0">
                <a:solidFill>
                  <a:srgbClr val="FF0000"/>
                </a:solidFill>
              </a:rPr>
            </a:br>
            <a:r>
              <a:rPr lang="fr-FR" b="1" dirty="0">
                <a:solidFill>
                  <a:srgbClr val="FF0000"/>
                </a:solidFill>
              </a:rPr>
              <a:t>droit fondamental encore fragile.</a:t>
            </a:r>
          </a:p>
        </p:txBody>
      </p:sp>
      <p:sp>
        <p:nvSpPr>
          <p:cNvPr id="3" name="Espace réservé du contenu 2">
            <a:extLst>
              <a:ext uri="{FF2B5EF4-FFF2-40B4-BE49-F238E27FC236}">
                <a16:creationId xmlns:a16="http://schemas.microsoft.com/office/drawing/2014/main" id="{C65C06BB-84C0-B44B-A7C0-2368B18A7EC8}"/>
              </a:ext>
            </a:extLst>
          </p:cNvPr>
          <p:cNvSpPr>
            <a:spLocks noGrp="1"/>
          </p:cNvSpPr>
          <p:nvPr>
            <p:ph idx="1"/>
          </p:nvPr>
        </p:nvSpPr>
        <p:spPr/>
        <p:txBody>
          <a:bodyPr>
            <a:normAutofit/>
          </a:bodyPr>
          <a:lstStyle/>
          <a:p>
            <a:r>
              <a:rPr lang="fr-FR" b="1" dirty="0"/>
              <a:t>Législation française : </a:t>
            </a:r>
            <a:r>
              <a:rPr lang="fr-FR" b="1" dirty="0">
                <a:solidFill>
                  <a:srgbClr val="000000"/>
                </a:solidFill>
                <a:effectLst/>
                <a:latin typeface="Calibri" panose="020F0502020204030204" pitchFamily="34" charset="0"/>
                <a:ea typeface="Times New Roman" panose="02020603050405020304" pitchFamily="18" charset="0"/>
              </a:rPr>
              <a:t>Code de la santé publique. Droits communs en France :</a:t>
            </a:r>
          </a:p>
          <a:p>
            <a:pPr marL="0" indent="0">
              <a:buNone/>
            </a:pPr>
            <a:endParaRPr lang="fr-FR"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Droit à l’accès aux soins et au choix du médecin</a:t>
            </a:r>
            <a:endParaRPr lang="fr-FR" sz="1800"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Droit à l’information</a:t>
            </a:r>
            <a:endParaRPr lang="fr-FR" sz="1800"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Droit à participer à la décision médicale ou consentement aux soins</a:t>
            </a:r>
            <a:endParaRPr lang="fr-FR" sz="1800"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Droit au respect de la personne soignée</a:t>
            </a:r>
            <a:endParaRPr lang="fr-FR" sz="1800"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Prise en charge de la douleur, soins palliatifs et fin de vie</a:t>
            </a:r>
            <a:endParaRPr lang="fr-FR" sz="1800" b="1"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b="1" dirty="0">
                <a:solidFill>
                  <a:srgbClr val="000000"/>
                </a:solidFill>
                <a:effectLst/>
                <a:latin typeface="Calibri" panose="020F0502020204030204" pitchFamily="34" charset="0"/>
                <a:ea typeface="Times New Roman" panose="02020603050405020304" pitchFamily="18" charset="0"/>
              </a:rPr>
              <a:t>Plainte contentieux et indemnisation. </a:t>
            </a:r>
            <a:endParaRPr lang="fr-FR" sz="1800" b="1" dirty="0">
              <a:effectLst/>
              <a:latin typeface="Times New Roman" panose="02020603050405020304" pitchFamily="18" charset="0"/>
              <a:ea typeface="Times New Roman" panose="02020603050405020304" pitchFamily="18" charset="0"/>
            </a:endParaRPr>
          </a:p>
          <a:p>
            <a:pPr lvl="1"/>
            <a:endParaRPr lang="fr-FR" b="1" dirty="0">
              <a:effectLst/>
              <a:latin typeface="Times New Roman" panose="02020603050405020304" pitchFamily="18" charset="0"/>
              <a:ea typeface="Times New Roman" panose="02020603050405020304" pitchFamily="18" charset="0"/>
            </a:endParaRPr>
          </a:p>
          <a:p>
            <a:pPr lvl="1"/>
            <a:endParaRPr lang="fr-FR" sz="1800" dirty="0">
              <a:solidFill>
                <a:srgbClr val="000000"/>
              </a:solidFill>
              <a:effectLst/>
              <a:latin typeface="Calibri" panose="020F0502020204030204" pitchFamily="34" charset="0"/>
              <a:ea typeface="Times New Roman" panose="02020603050405020304" pitchFamily="18" charset="0"/>
            </a:endParaRPr>
          </a:p>
          <a:p>
            <a:pPr lvl="1"/>
            <a:endParaRPr lang="fr-FR" sz="1800" dirty="0">
              <a:effectLst/>
              <a:latin typeface="Times New Roman" panose="02020603050405020304" pitchFamily="18" charset="0"/>
              <a:ea typeface="Times New Roman" panose="02020603050405020304" pitchFamily="18" charset="0"/>
            </a:endParaRPr>
          </a:p>
          <a:p>
            <a:pPr lvl="1"/>
            <a:endParaRPr lang="fr-FR" dirty="0"/>
          </a:p>
        </p:txBody>
      </p:sp>
    </p:spTree>
    <p:extLst>
      <p:ext uri="{BB962C8B-B14F-4D97-AF65-F5344CB8AC3E}">
        <p14:creationId xmlns:p14="http://schemas.microsoft.com/office/powerpoint/2010/main" val="4499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p:txBody>
          <a:bodyPr>
            <a:normAutofit/>
          </a:bodyPr>
          <a:lstStyle/>
          <a:p>
            <a:pPr marL="342900" indent="-342900">
              <a:buFont typeface="+mj-lt"/>
              <a:buAutoNum type="arabicPeriod"/>
            </a:pPr>
            <a:r>
              <a:rPr lang="fr-FR" b="1" dirty="0">
                <a:solidFill>
                  <a:srgbClr val="000000"/>
                </a:solidFill>
                <a:effectLst/>
                <a:latin typeface="Calibri" panose="020F0502020204030204" pitchFamily="34" charset="0"/>
                <a:ea typeface="Times New Roman" panose="02020603050405020304" pitchFamily="18" charset="0"/>
              </a:rPr>
              <a:t>PUMA (ex CMU) : (Protection Universelle Maladie)</a:t>
            </a:r>
            <a:endParaRPr lang="fr-FR" b="1" dirty="0">
              <a:effectLst/>
              <a:latin typeface="Times New Roman" panose="02020603050405020304" pitchFamily="18" charset="0"/>
              <a:ea typeface="Times New Roman" panose="02020603050405020304" pitchFamily="18" charset="0"/>
            </a:endParaRPr>
          </a:p>
          <a:p>
            <a:r>
              <a:rPr lang="fr-FR" sz="2400" dirty="0">
                <a:solidFill>
                  <a:srgbClr val="000000"/>
                </a:solidFill>
                <a:effectLst/>
                <a:latin typeface="Calibri" panose="020F0502020204030204" pitchFamily="34" charset="0"/>
                <a:ea typeface="Times New Roman" panose="02020603050405020304" pitchFamily="18" charset="0"/>
              </a:rPr>
              <a:t>La Puma garantit à toute personne travaillant ou </a:t>
            </a:r>
            <a:r>
              <a:rPr lang="fr-FR" sz="2400" i="1" dirty="0">
                <a:solidFill>
                  <a:srgbClr val="000000"/>
                </a:solidFill>
                <a:effectLst/>
                <a:latin typeface="Calibri" panose="020F0502020204030204" pitchFamily="34" charset="0"/>
                <a:ea typeface="Times New Roman" panose="02020603050405020304" pitchFamily="18" charset="0"/>
              </a:rPr>
              <a:t>résidant en France de manière stable et régulière, </a:t>
            </a:r>
            <a:r>
              <a:rPr lang="fr-FR" sz="2400" b="1" i="1" dirty="0">
                <a:solidFill>
                  <a:srgbClr val="000000"/>
                </a:solidFill>
                <a:effectLst/>
                <a:latin typeface="Calibri" panose="020F0502020204030204" pitchFamily="34" charset="0"/>
                <a:ea typeface="Times New Roman" panose="02020603050405020304" pitchFamily="18" charset="0"/>
              </a:rPr>
              <a:t>ininterrompue depuis plus de 3 mois</a:t>
            </a:r>
            <a:r>
              <a:rPr lang="fr-FR" sz="2400" b="1" dirty="0">
                <a:solidFill>
                  <a:srgbClr val="000000"/>
                </a:solidFill>
                <a:effectLst/>
                <a:latin typeface="Calibri" panose="020F0502020204030204" pitchFamily="34" charset="0"/>
                <a:ea typeface="Times New Roman" panose="02020603050405020304" pitchFamily="18" charset="0"/>
              </a:rPr>
              <a:t> </a:t>
            </a:r>
            <a:r>
              <a:rPr lang="fr-FR" sz="2400" dirty="0">
                <a:solidFill>
                  <a:srgbClr val="000000"/>
                </a:solidFill>
                <a:effectLst/>
                <a:latin typeface="Calibri" panose="020F0502020204030204" pitchFamily="34" charset="0"/>
                <a:ea typeface="Times New Roman" panose="02020603050405020304" pitchFamily="18" charset="0"/>
              </a:rPr>
              <a:t>un droit à la prise en charge de ses frais de santé à titre personnel et de manière continue tout au long de la vie.</a:t>
            </a:r>
            <a:endParaRPr lang="fr-FR" sz="24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fr-FR" sz="1800" dirty="0">
                <a:effectLst/>
                <a:latin typeface="Calibri" panose="020F0502020204030204" pitchFamily="34" charset="0"/>
                <a:ea typeface="Times New Roman" panose="02020603050405020304" pitchFamily="18" charset="0"/>
              </a:rPr>
              <a:t>Carte de séjour ou récépissé de demande de renouvellement : </a:t>
            </a:r>
            <a:r>
              <a:rPr lang="fr-FR" sz="1800" dirty="0">
                <a:latin typeface="Calibri" panose="020F0502020204030204" pitchFamily="34" charset="0"/>
                <a:ea typeface="Times New Roman" panose="02020603050405020304" pitchFamily="18" charset="0"/>
              </a:rPr>
              <a:t>T</a:t>
            </a:r>
            <a:r>
              <a:rPr lang="fr-FR" sz="1800" dirty="0">
                <a:effectLst/>
                <a:latin typeface="Calibri" panose="020F0502020204030204" pitchFamily="34" charset="0"/>
                <a:ea typeface="Times New Roman" panose="02020603050405020304" pitchFamily="18" charset="0"/>
              </a:rPr>
              <a:t>emporaire. </a:t>
            </a:r>
            <a:r>
              <a:rPr lang="fr-FR" sz="1800" dirty="0" err="1">
                <a:effectLst/>
                <a:latin typeface="Calibri" panose="020F0502020204030204" pitchFamily="34" charset="0"/>
                <a:ea typeface="Times New Roman" panose="02020603050405020304" pitchFamily="18" charset="0"/>
              </a:rPr>
              <a:t>Pluri-annuelle</a:t>
            </a:r>
            <a:r>
              <a:rPr lang="fr-FR" sz="1800" dirty="0">
                <a:effectLst/>
                <a:latin typeface="Calibri" panose="020F0502020204030204" pitchFamily="34" charset="0"/>
                <a:ea typeface="Times New Roman" panose="02020603050405020304" pitchFamily="18" charset="0"/>
              </a:rPr>
              <a:t> « passeport talent ». Portant la mention « retraité ».  Visa long séjour après procédure OFII.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fr-FR" sz="1800" dirty="0">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Attestation de demande d'asile</a:t>
            </a:r>
            <a:r>
              <a:rPr lang="fr-FR" sz="1800" dirty="0">
                <a:effectLst/>
                <a:latin typeface="Calibri" panose="020F0502020204030204" pitchFamily="34" charset="0"/>
                <a:ea typeface="Times New Roman" panose="02020603050405020304" pitchFamily="18" charset="0"/>
              </a:rPr>
              <a:t>.</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fr-FR" sz="1800" dirty="0">
                <a:effectLst/>
                <a:latin typeface="Calibri" panose="020F0502020204030204" pitchFamily="34" charset="0"/>
                <a:ea typeface="Times New Roman" panose="02020603050405020304" pitchFamily="18" charset="0"/>
              </a:rPr>
              <a:t>Récépissé de demande de titre de séjour portant la mention </a:t>
            </a:r>
            <a:r>
              <a:rPr lang="fr-FR" sz="1800" u="sng" dirty="0">
                <a:effectLst/>
                <a:latin typeface="Calibri" panose="020F0502020204030204" pitchFamily="34" charset="0"/>
                <a:ea typeface="Times New Roman" panose="02020603050405020304" pitchFamily="18" charset="0"/>
              </a:rPr>
              <a:t>« reconnu réfugié » </a:t>
            </a:r>
            <a:r>
              <a:rPr lang="fr-FR" sz="1800" dirty="0">
                <a:effectLst/>
                <a:latin typeface="Calibri" panose="020F0502020204030204" pitchFamily="34" charset="0"/>
                <a:ea typeface="Times New Roman" panose="02020603050405020304" pitchFamily="18" charset="0"/>
              </a:rPr>
              <a:t>ou </a:t>
            </a:r>
            <a:r>
              <a:rPr lang="fr-FR" sz="1800" u="sng" dirty="0">
                <a:effectLst/>
                <a:latin typeface="Calibri" panose="020F0502020204030204" pitchFamily="34" charset="0"/>
                <a:ea typeface="Times New Roman" panose="02020603050405020304" pitchFamily="18" charset="0"/>
              </a:rPr>
              <a:t>« a obtenu le bénéfice de la protection subsidiaire ».</a:t>
            </a:r>
            <a:endParaRPr lang="fr-FR" sz="1800" u="sng"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fr-FR" sz="1800" dirty="0">
                <a:effectLst/>
                <a:latin typeface="Calibri" panose="020F0502020204030204" pitchFamily="34" charset="0"/>
                <a:ea typeface="Times New Roman" panose="02020603050405020304" pitchFamily="18" charset="0"/>
              </a:rPr>
              <a:t>Autorisation provisoire de séjour.</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fr-FR" sz="1800" dirty="0">
                <a:solidFill>
                  <a:srgbClr val="000000"/>
                </a:solidFill>
                <a:latin typeface="Calibri" panose="020F0502020204030204" pitchFamily="34" charset="0"/>
                <a:ea typeface="Times New Roman" panose="02020603050405020304" pitchFamily="18" charset="0"/>
              </a:rPr>
              <a:t>E</a:t>
            </a:r>
            <a:r>
              <a:rPr lang="fr-FR" sz="1800" dirty="0">
                <a:solidFill>
                  <a:srgbClr val="000000"/>
                </a:solidFill>
                <a:effectLst/>
                <a:latin typeface="Calibri" panose="020F0502020204030204" pitchFamily="34" charset="0"/>
                <a:ea typeface="Times New Roman" panose="02020603050405020304" pitchFamily="18" charset="0"/>
              </a:rPr>
              <a:t>tudiant non européen âgé de moins de 28 ans</a:t>
            </a:r>
            <a:r>
              <a:rPr lang="fr-FR" sz="1200" dirty="0">
                <a:effectLst/>
              </a:rPr>
              <a:t> .</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73274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fontScale="70000" lnSpcReduction="20000"/>
          </a:bodyPr>
          <a:lstStyle/>
          <a:p>
            <a:pPr marL="0" indent="0">
              <a:buNone/>
            </a:pPr>
            <a:r>
              <a:rPr lang="fr-FR" dirty="0"/>
              <a:t>2. </a:t>
            </a:r>
            <a:r>
              <a:rPr lang="fr-FR" b="1" dirty="0"/>
              <a:t>L’AME (Aide médicale d’Etat). </a:t>
            </a:r>
            <a:r>
              <a:rPr lang="fr-FR" dirty="0">
                <a:latin typeface="Times New Roman" panose="02020603050405020304" pitchFamily="18" charset="0"/>
              </a:rPr>
              <a:t>Gérée par l'assurance maladie.</a:t>
            </a:r>
          </a:p>
          <a:p>
            <a:pPr marL="0" indent="0">
              <a:buNone/>
            </a:pPr>
            <a:endParaRPr lang="fr-FR" b="1" dirty="0"/>
          </a:p>
          <a:p>
            <a:pPr marL="0" indent="0">
              <a:buNone/>
            </a:pPr>
            <a:r>
              <a:rPr lang="fr-FR" sz="2300" b="1" i="0" dirty="0">
                <a:effectLst/>
              </a:rPr>
              <a:t>1. l'AME de droit commun</a:t>
            </a:r>
            <a:r>
              <a:rPr lang="fr-FR" sz="2300" b="0" i="0" dirty="0">
                <a:effectLst/>
              </a:rPr>
              <a:t> est consacrée à la protection de la santé des personnes étrangères vivant en France depuis au moins trois mois consécutifs en situation irrégulière et, de ce fait, non éligibles à la couverture maladie universelle. Elle permet un accès de ce public à des soins préventifs et curatifs et doit permettre de juguler le risque d'extension d'affections contagieuses non soignées au sein de la population.</a:t>
            </a:r>
          </a:p>
          <a:p>
            <a:pPr marL="0" indent="0">
              <a:buNone/>
            </a:pPr>
            <a:endParaRPr lang="fr-FR" sz="2300" b="1" dirty="0"/>
          </a:p>
          <a:p>
            <a:pPr marL="0" indent="0">
              <a:buNone/>
            </a:pPr>
            <a:r>
              <a:rPr lang="fr-FR" sz="2300" b="1" i="0" dirty="0">
                <a:effectLst/>
              </a:rPr>
              <a:t>2. l'AME pour soins urgents concerne les étrangers en situation irrégulière, sans condition de résidence,</a:t>
            </a:r>
            <a:r>
              <a:rPr lang="fr-FR" sz="2300" b="0" i="0" dirty="0">
                <a:effectLst/>
              </a:rPr>
              <a:t> dès lors que leur pronostic vital est engagé ou qu'ils sont victimes d'une altération grave et durable de leur état de santé. </a:t>
            </a:r>
          </a:p>
          <a:p>
            <a:pPr marL="0" indent="0">
              <a:buNone/>
            </a:pPr>
            <a:endParaRPr lang="fr-FR" sz="2300" b="0" i="0" dirty="0">
              <a:effectLst/>
            </a:endParaRPr>
          </a:p>
          <a:p>
            <a:pPr marL="0" indent="0">
              <a:buNone/>
            </a:pPr>
            <a:r>
              <a:rPr lang="fr-FR" sz="2300" b="1" dirty="0">
                <a:solidFill>
                  <a:srgbClr val="000000"/>
                </a:solidFill>
              </a:rPr>
              <a:t>3. Elle a été réformée en 2020 / 2021 </a:t>
            </a:r>
            <a:r>
              <a:rPr lang="fr-FR" sz="2300" dirty="0">
                <a:solidFill>
                  <a:srgbClr val="000000"/>
                </a:solidFill>
              </a:rPr>
              <a:t>(net durcissement) avec application ferme en 2023 (COVID) : </a:t>
            </a:r>
          </a:p>
          <a:p>
            <a:pPr marL="0" indent="0">
              <a:buNone/>
            </a:pPr>
            <a:r>
              <a:rPr lang="fr-FR" sz="2300" dirty="0">
                <a:solidFill>
                  <a:srgbClr val="000000"/>
                </a:solidFill>
              </a:rPr>
              <a:t>	- installation d’un délai de carence de 3 mois de présence sur le territoire. Sauf pour les mineurs. </a:t>
            </a:r>
          </a:p>
          <a:p>
            <a:pPr marL="0" indent="0">
              <a:buNone/>
            </a:pPr>
            <a:r>
              <a:rPr lang="fr-FR" sz="2300" dirty="0">
                <a:solidFill>
                  <a:srgbClr val="000000"/>
                </a:solidFill>
              </a:rPr>
              <a:t>	- présence physique pour la demande, sauf pour les mineurs.</a:t>
            </a:r>
          </a:p>
          <a:p>
            <a:pPr marL="0" indent="0">
              <a:buNone/>
            </a:pPr>
            <a:r>
              <a:rPr lang="fr-FR" sz="2300" dirty="0">
                <a:solidFill>
                  <a:srgbClr val="000000"/>
                </a:solidFill>
              </a:rPr>
              <a:t>	- restrictions pour certains soins.</a:t>
            </a:r>
          </a:p>
          <a:p>
            <a:pPr marL="0" indent="0">
              <a:buNone/>
            </a:pPr>
            <a:r>
              <a:rPr lang="fr-FR" sz="2300" dirty="0">
                <a:solidFill>
                  <a:srgbClr val="000000"/>
                </a:solidFill>
              </a:rPr>
              <a:t>	- en cas de non renouvellement deux mois avant expiration, c’est considéré comme une nouvelle demande.</a:t>
            </a:r>
          </a:p>
          <a:p>
            <a:pPr marL="0" indent="0">
              <a:buNone/>
            </a:pPr>
            <a:r>
              <a:rPr lang="fr-FR" sz="2300" dirty="0">
                <a:solidFill>
                  <a:srgbClr val="000000"/>
                </a:solidFill>
              </a:rPr>
              <a:t>	- expiration de la demande au bout de 30 jours. </a:t>
            </a:r>
          </a:p>
          <a:p>
            <a:pPr marL="0" indent="0">
              <a:buNone/>
            </a:pPr>
            <a:endParaRPr lang="fr-FR" sz="3600" dirty="0"/>
          </a:p>
        </p:txBody>
      </p:sp>
    </p:spTree>
    <p:extLst>
      <p:ext uri="{BB962C8B-B14F-4D97-AF65-F5344CB8AC3E}">
        <p14:creationId xmlns:p14="http://schemas.microsoft.com/office/powerpoint/2010/main" val="398506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a:bodyPr>
          <a:lstStyle/>
          <a:p>
            <a:pPr marL="0" indent="0">
              <a:buNone/>
            </a:pPr>
            <a:r>
              <a:rPr lang="fr-FR" dirty="0"/>
              <a:t>2. </a:t>
            </a:r>
            <a:r>
              <a:rPr lang="fr-FR" b="1" dirty="0"/>
              <a:t>L’AME (Aide médicale d’Etat). </a:t>
            </a:r>
          </a:p>
          <a:p>
            <a:r>
              <a:rPr lang="fr-FR" sz="2000" dirty="0">
                <a:solidFill>
                  <a:srgbClr val="3A3A3A"/>
                </a:solidFill>
                <a:effectLst/>
                <a:latin typeface="Marianne"/>
                <a:ea typeface="Times New Roman" panose="02020603050405020304" pitchFamily="18" charset="0"/>
              </a:rPr>
              <a:t>L'aide médicale de l'État (AME) est un dispositif permettant aux </a:t>
            </a:r>
            <a:r>
              <a:rPr lang="fr-FR" sz="2000" u="sng" dirty="0">
                <a:solidFill>
                  <a:srgbClr val="3A3A3A"/>
                </a:solidFill>
                <a:effectLst/>
                <a:latin typeface="Marianne"/>
                <a:ea typeface="Times New Roman" panose="02020603050405020304" pitchFamily="18" charset="0"/>
              </a:rPr>
              <a:t>étrangers en situation irrégulière </a:t>
            </a:r>
            <a:r>
              <a:rPr lang="fr-FR" sz="2000" dirty="0">
                <a:solidFill>
                  <a:srgbClr val="3A3A3A"/>
                </a:solidFill>
                <a:effectLst/>
                <a:latin typeface="Marianne"/>
                <a:ea typeface="Times New Roman" panose="02020603050405020304" pitchFamily="18" charset="0"/>
              </a:rPr>
              <a:t>de bénéficier d'un accès aux soins. Elle est attribuée sous </a:t>
            </a:r>
            <a:r>
              <a:rPr lang="fr-FR" sz="2000" u="sng" dirty="0">
                <a:solidFill>
                  <a:srgbClr val="3A3A3A"/>
                </a:solidFill>
                <a:effectLst/>
                <a:latin typeface="Marianne"/>
                <a:ea typeface="Times New Roman" panose="02020603050405020304" pitchFamily="18" charset="0"/>
              </a:rPr>
              <a:t>conditions de résidence </a:t>
            </a:r>
            <a:r>
              <a:rPr lang="fr-FR" sz="2000" dirty="0">
                <a:solidFill>
                  <a:srgbClr val="3A3A3A"/>
                </a:solidFill>
                <a:effectLst/>
                <a:latin typeface="Marianne"/>
                <a:ea typeface="Times New Roman" panose="02020603050405020304" pitchFamily="18" charset="0"/>
              </a:rPr>
              <a:t>et </a:t>
            </a:r>
            <a:r>
              <a:rPr lang="fr-FR" sz="2000" u="sng" dirty="0">
                <a:solidFill>
                  <a:srgbClr val="3A3A3A"/>
                </a:solidFill>
                <a:effectLst/>
                <a:latin typeface="Marianne"/>
                <a:ea typeface="Times New Roman" panose="02020603050405020304" pitchFamily="18" charset="0"/>
              </a:rPr>
              <a:t>de ressources </a:t>
            </a:r>
            <a:r>
              <a:rPr lang="fr-FR" sz="2000" dirty="0">
                <a:solidFill>
                  <a:srgbClr val="3A3A3A"/>
                </a:solidFill>
                <a:effectLst/>
                <a:latin typeface="Marianne"/>
                <a:ea typeface="Times New Roman" panose="02020603050405020304" pitchFamily="18" charset="0"/>
              </a:rPr>
              <a:t>(sauf mineurs). Pour la demander, un dossier est à remplir. Une fois attribuée, l'AME est accordée </a:t>
            </a:r>
            <a:r>
              <a:rPr lang="fr-FR" sz="2000" u="sng" dirty="0">
                <a:solidFill>
                  <a:srgbClr val="3A3A3A"/>
                </a:solidFill>
                <a:effectLst/>
                <a:latin typeface="Marianne"/>
                <a:ea typeface="Times New Roman" panose="02020603050405020304" pitchFamily="18" charset="0"/>
              </a:rPr>
              <a:t>pour 1 an. </a:t>
            </a:r>
            <a:r>
              <a:rPr lang="fr-FR" sz="2000" dirty="0">
                <a:solidFill>
                  <a:srgbClr val="3A3A3A"/>
                </a:solidFill>
                <a:effectLst/>
                <a:latin typeface="Marianne"/>
                <a:ea typeface="Times New Roman" panose="02020603050405020304" pitchFamily="18" charset="0"/>
              </a:rPr>
              <a:t>Le renouvellement doit être demandé chaque année. L'AME n'est pas applicable à Mayotte.</a:t>
            </a:r>
            <a:endParaRPr lang="fr-FR" sz="2000" dirty="0">
              <a:effectLst/>
              <a:latin typeface="Times New Roman" panose="02020603050405020304" pitchFamily="18" charset="0"/>
              <a:ea typeface="Times New Roman" panose="02020603050405020304" pitchFamily="18" charset="0"/>
            </a:endParaRPr>
          </a:p>
          <a:p>
            <a:r>
              <a:rPr lang="fr-FR" sz="2400" b="1" dirty="0">
                <a:solidFill>
                  <a:srgbClr val="3A3A3A"/>
                </a:solidFill>
                <a:effectLst/>
                <a:latin typeface="Marianne"/>
                <a:ea typeface="Times New Roman" panose="02020603050405020304" pitchFamily="18" charset="0"/>
              </a:rPr>
              <a:t>Conditions : </a:t>
            </a:r>
          </a:p>
          <a:p>
            <a:pPr lvl="1"/>
            <a:r>
              <a:rPr lang="fr-FR" sz="1600" dirty="0">
                <a:solidFill>
                  <a:srgbClr val="3A3A3A"/>
                </a:solidFill>
                <a:effectLst/>
                <a:latin typeface="Marianne"/>
                <a:ea typeface="Times New Roman" panose="02020603050405020304" pitchFamily="18" charset="0"/>
              </a:rPr>
              <a:t>Résider en France depuis plus de 3 mois.</a:t>
            </a:r>
            <a:endParaRPr lang="fr-FR" sz="1600" dirty="0">
              <a:effectLst/>
              <a:latin typeface="Times New Roman" panose="02020603050405020304" pitchFamily="18" charset="0"/>
              <a:ea typeface="Times New Roman" panose="02020603050405020304" pitchFamily="18" charset="0"/>
            </a:endParaRPr>
          </a:p>
          <a:p>
            <a:pPr lvl="1"/>
            <a:r>
              <a:rPr lang="fr-FR" sz="1600" dirty="0">
                <a:solidFill>
                  <a:srgbClr val="3A3A3A"/>
                </a:solidFill>
                <a:effectLst/>
                <a:latin typeface="Marianne"/>
                <a:ea typeface="Times New Roman" panose="02020603050405020304" pitchFamily="18" charset="0"/>
              </a:rPr>
              <a:t>Pas  de titre de séjour depuis plus de 3 mois.</a:t>
            </a:r>
            <a:endParaRPr lang="fr-FR" sz="1600" dirty="0">
              <a:effectLst/>
              <a:latin typeface="Times New Roman" panose="02020603050405020304" pitchFamily="18" charset="0"/>
              <a:ea typeface="Times New Roman" panose="02020603050405020304" pitchFamily="18" charset="0"/>
            </a:endParaRPr>
          </a:p>
          <a:p>
            <a:pPr lvl="1"/>
            <a:r>
              <a:rPr lang="fr-FR" sz="1600" dirty="0">
                <a:solidFill>
                  <a:srgbClr val="3A3A3A"/>
                </a:solidFill>
                <a:effectLst/>
                <a:latin typeface="Marianne"/>
                <a:ea typeface="Times New Roman" panose="02020603050405020304" pitchFamily="18" charset="0"/>
                <a:cs typeface="Times New Roman" panose="02020603050405020304" pitchFamily="18" charset="0"/>
              </a:rPr>
              <a:t>Ressources ne dépassant pas certains plafonds. </a:t>
            </a:r>
          </a:p>
          <a:p>
            <a:pPr lvl="1"/>
            <a:endParaRPr lang="fr-FR" sz="2800" dirty="0"/>
          </a:p>
        </p:txBody>
      </p:sp>
      <p:pic>
        <p:nvPicPr>
          <p:cNvPr id="6" name="Image 5">
            <a:extLst>
              <a:ext uri="{FF2B5EF4-FFF2-40B4-BE49-F238E27FC236}">
                <a16:creationId xmlns:a16="http://schemas.microsoft.com/office/drawing/2014/main" id="{4D66DC17-73D7-574B-9E2D-EAD93E02C4C1}"/>
              </a:ext>
            </a:extLst>
          </p:cNvPr>
          <p:cNvPicPr>
            <a:picLocks noChangeAspect="1"/>
          </p:cNvPicPr>
          <p:nvPr/>
        </p:nvPicPr>
        <p:blipFill>
          <a:blip r:embed="rId2"/>
          <a:stretch>
            <a:fillRect/>
          </a:stretch>
        </p:blipFill>
        <p:spPr>
          <a:xfrm>
            <a:off x="2074635" y="4845050"/>
            <a:ext cx="6845300" cy="1130300"/>
          </a:xfrm>
          <a:prstGeom prst="rect">
            <a:avLst/>
          </a:prstGeom>
        </p:spPr>
      </p:pic>
    </p:spTree>
    <p:extLst>
      <p:ext uri="{BB962C8B-B14F-4D97-AF65-F5344CB8AC3E}">
        <p14:creationId xmlns:p14="http://schemas.microsoft.com/office/powerpoint/2010/main" val="328983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a:bodyPr>
          <a:lstStyle/>
          <a:p>
            <a:pPr marL="0" indent="0">
              <a:buNone/>
            </a:pPr>
            <a:r>
              <a:rPr lang="fr-FR" dirty="0"/>
              <a:t>2. </a:t>
            </a:r>
            <a:r>
              <a:rPr lang="fr-FR" b="1" dirty="0"/>
              <a:t>L’AME (Aide médicale d’Etat). </a:t>
            </a:r>
          </a:p>
          <a:p>
            <a:pPr marL="0" indent="0">
              <a:buNone/>
            </a:pPr>
            <a:endParaRPr lang="fr-FR" b="1" dirty="0"/>
          </a:p>
          <a:p>
            <a:pPr lvl="1"/>
            <a:r>
              <a:rPr lang="fr-FR" sz="2000" dirty="0">
                <a:solidFill>
                  <a:srgbClr val="3A3A3A"/>
                </a:solidFill>
                <a:effectLst/>
                <a:latin typeface="Marianne"/>
                <a:ea typeface="Times New Roman" panose="02020603050405020304" pitchFamily="18" charset="0"/>
                <a:cs typeface="Times New Roman" panose="02020603050405020304" pitchFamily="18" charset="0"/>
              </a:rPr>
              <a:t>L'AME donne droit à la prise en charge à </a:t>
            </a:r>
            <a:r>
              <a:rPr lang="fr-FR" sz="2000" b="1" u="sng" dirty="0">
                <a:solidFill>
                  <a:srgbClr val="3A3A3A"/>
                </a:solidFill>
                <a:effectLst/>
                <a:latin typeface="Marianne"/>
                <a:ea typeface="Times New Roman" panose="02020603050405020304" pitchFamily="18" charset="0"/>
                <a:cs typeface="Times New Roman" panose="02020603050405020304" pitchFamily="18" charset="0"/>
              </a:rPr>
              <a:t>100 %</a:t>
            </a:r>
            <a:r>
              <a:rPr lang="fr-FR" sz="2000" u="sng" dirty="0">
                <a:solidFill>
                  <a:srgbClr val="3A3A3A"/>
                </a:solidFill>
                <a:effectLst/>
                <a:latin typeface="Marianne"/>
                <a:ea typeface="Times New Roman" panose="02020603050405020304" pitchFamily="18" charset="0"/>
                <a:cs typeface="Times New Roman" panose="02020603050405020304" pitchFamily="18" charset="0"/>
              </a:rPr>
              <a:t> des soins médicaux et hospitaliers dans la limite des tarifs de la sécurité sociale.</a:t>
            </a:r>
          </a:p>
          <a:p>
            <a:pPr lvl="1"/>
            <a:r>
              <a:rPr lang="fr-FR" sz="2000" dirty="0">
                <a:solidFill>
                  <a:srgbClr val="3A3A3A"/>
                </a:solidFill>
                <a:effectLst/>
                <a:latin typeface="Marianne"/>
                <a:ea typeface="Times New Roman" panose="02020603050405020304" pitchFamily="18" charset="0"/>
              </a:rPr>
              <a:t>Les personnes à charge (</a:t>
            </a:r>
            <a:r>
              <a:rPr lang="fr-FR" sz="2000" i="1" dirty="0">
                <a:solidFill>
                  <a:srgbClr val="3A3A3A"/>
                </a:solidFill>
                <a:effectLst/>
                <a:latin typeface="Marianne"/>
                <a:ea typeface="Times New Roman" panose="02020603050405020304" pitchFamily="18" charset="0"/>
              </a:rPr>
              <a:t>personne avec laquelle vous vivez en couple: Mariage, Pacs ou concubinage (union libre)</a:t>
            </a:r>
            <a:r>
              <a:rPr lang="fr-FR" sz="2000" dirty="0">
                <a:solidFill>
                  <a:srgbClr val="3A3A3A"/>
                </a:solidFill>
                <a:effectLst/>
                <a:latin typeface="Marianne"/>
                <a:ea typeface="Times New Roman" panose="02020603050405020304" pitchFamily="18" charset="0"/>
              </a:rPr>
              <a:t>, enfants de moins de 16 ans, ou jusqu'à 20 ans s'ils poursuivent leurs études) peuvent aussi bénéficier de l'AME. </a:t>
            </a:r>
          </a:p>
          <a:p>
            <a:pPr lvl="1"/>
            <a:r>
              <a:rPr lang="fr-FR" sz="2000" dirty="0">
                <a:solidFill>
                  <a:srgbClr val="3A3A3A"/>
                </a:solidFill>
                <a:effectLst/>
                <a:latin typeface="Marianne"/>
                <a:ea typeface="Times New Roman" panose="02020603050405020304" pitchFamily="18" charset="0"/>
              </a:rPr>
              <a:t>Les frais médicaux suivants </a:t>
            </a:r>
            <a:r>
              <a:rPr lang="fr-FR" sz="2000" b="1" dirty="0">
                <a:solidFill>
                  <a:srgbClr val="3A3A3A"/>
                </a:solidFill>
                <a:effectLst/>
                <a:latin typeface="Marianne"/>
                <a:ea typeface="Times New Roman" panose="02020603050405020304" pitchFamily="18" charset="0"/>
              </a:rPr>
              <a:t>ne sont pas pris en charge</a:t>
            </a:r>
            <a:r>
              <a:rPr lang="fr-FR" sz="2000" dirty="0">
                <a:solidFill>
                  <a:srgbClr val="3A3A3A"/>
                </a:solidFill>
                <a:effectLst/>
                <a:latin typeface="Marianne"/>
                <a:ea typeface="Times New Roman" panose="02020603050405020304" pitchFamily="18" charset="0"/>
              </a:rPr>
              <a:t> :</a:t>
            </a:r>
          </a:p>
          <a:p>
            <a:pPr marL="457200" lvl="1" indent="0">
              <a:buNone/>
            </a:pPr>
            <a:endParaRPr lang="fr-FR" sz="2000" dirty="0">
              <a:effectLst/>
              <a:latin typeface="Times New Roman" panose="02020603050405020304" pitchFamily="18" charset="0"/>
              <a:ea typeface="Times New Roman" panose="02020603050405020304" pitchFamily="18" charset="0"/>
            </a:endParaRPr>
          </a:p>
          <a:p>
            <a:pPr lvl="0">
              <a:buSzPts val="1000"/>
              <a:buFont typeface="Wingdings" pitchFamily="2" charset="2"/>
              <a:buChar char="Ø"/>
              <a:tabLst>
                <a:tab pos="457200" algn="l"/>
              </a:tabLst>
            </a:pPr>
            <a:r>
              <a:rPr lang="fr-FR" sz="1800" i="1" dirty="0">
                <a:solidFill>
                  <a:srgbClr val="3A3A3A"/>
                </a:solidFill>
                <a:effectLst/>
                <a:latin typeface="Marianne"/>
                <a:ea typeface="Times New Roman" panose="02020603050405020304" pitchFamily="18" charset="0"/>
              </a:rPr>
              <a:t>Acte technique, examen, médicament et produit nécessaires à la réalisation d'une aide médicale à la procréation</a:t>
            </a:r>
            <a:endParaRPr lang="fr-FR" sz="1800" i="1" dirty="0">
              <a:solidFill>
                <a:srgbClr val="3A3A3A"/>
              </a:solidFill>
              <a:effectLst/>
              <a:latin typeface="Times New Roman" panose="02020603050405020304" pitchFamily="18" charset="0"/>
              <a:ea typeface="Times New Roman" panose="02020603050405020304" pitchFamily="18" charset="0"/>
            </a:endParaRPr>
          </a:p>
          <a:p>
            <a:pPr lvl="0">
              <a:buSzPts val="1000"/>
              <a:buFont typeface="Wingdings" pitchFamily="2" charset="2"/>
              <a:buChar char="Ø"/>
              <a:tabLst>
                <a:tab pos="457200" algn="l"/>
              </a:tabLst>
            </a:pPr>
            <a:r>
              <a:rPr lang="fr-FR" sz="1800" i="1" dirty="0">
                <a:solidFill>
                  <a:srgbClr val="3A3A3A"/>
                </a:solidFill>
                <a:effectLst/>
                <a:latin typeface="Marianne"/>
                <a:ea typeface="Times New Roman" panose="02020603050405020304" pitchFamily="18" charset="0"/>
              </a:rPr>
              <a:t>Médicament à service médical rendu faible remboursé à </a:t>
            </a:r>
            <a:r>
              <a:rPr lang="fr-FR" sz="1800" b="1" i="1" dirty="0">
                <a:solidFill>
                  <a:srgbClr val="3A3A3A"/>
                </a:solidFill>
                <a:effectLst/>
                <a:latin typeface="Marianne"/>
                <a:ea typeface="Times New Roman" panose="02020603050405020304" pitchFamily="18" charset="0"/>
              </a:rPr>
              <a:t>15 %</a:t>
            </a:r>
            <a:endParaRPr lang="fr-FR" sz="1800" i="1" dirty="0">
              <a:solidFill>
                <a:srgbClr val="3A3A3A"/>
              </a:solidFill>
              <a:effectLst/>
              <a:latin typeface="Times New Roman" panose="02020603050405020304" pitchFamily="18" charset="0"/>
              <a:ea typeface="Times New Roman" panose="02020603050405020304" pitchFamily="18" charset="0"/>
            </a:endParaRPr>
          </a:p>
          <a:p>
            <a:pPr lvl="0">
              <a:buSzPts val="1000"/>
              <a:buFont typeface="Wingdings" pitchFamily="2" charset="2"/>
              <a:buChar char="Ø"/>
              <a:tabLst>
                <a:tab pos="457200" algn="l"/>
              </a:tabLst>
            </a:pPr>
            <a:r>
              <a:rPr lang="fr-FR" sz="1800" i="1" dirty="0">
                <a:solidFill>
                  <a:srgbClr val="3A3A3A"/>
                </a:solidFill>
                <a:effectLst/>
                <a:latin typeface="Marianne"/>
                <a:ea typeface="Times New Roman" panose="02020603050405020304" pitchFamily="18" charset="0"/>
              </a:rPr>
              <a:t>Cure thermale</a:t>
            </a:r>
            <a:endParaRPr lang="fr-FR" sz="1800" i="1" dirty="0">
              <a:solidFill>
                <a:srgbClr val="3A3A3A"/>
              </a:solidFill>
              <a:effectLst/>
              <a:latin typeface="Times New Roman" panose="02020603050405020304" pitchFamily="18" charset="0"/>
              <a:ea typeface="Times New Roman" panose="02020603050405020304" pitchFamily="18" charset="0"/>
            </a:endParaRPr>
          </a:p>
          <a:p>
            <a:pPr lvl="1"/>
            <a:endParaRPr lang="fr-FR" sz="1800" u="sng" dirty="0">
              <a:solidFill>
                <a:srgbClr val="3A3A3A"/>
              </a:solidFill>
              <a:effectLst/>
              <a:latin typeface="Marianne"/>
              <a:ea typeface="Times New Roman" panose="02020603050405020304" pitchFamily="18" charset="0"/>
              <a:cs typeface="Times New Roman" panose="02020603050405020304" pitchFamily="18" charset="0"/>
            </a:endParaRPr>
          </a:p>
          <a:p>
            <a:pPr lvl="1"/>
            <a:endParaRPr lang="fr-FR" sz="2800" u="sng" dirty="0"/>
          </a:p>
        </p:txBody>
      </p:sp>
    </p:spTree>
    <p:extLst>
      <p:ext uri="{BB962C8B-B14F-4D97-AF65-F5344CB8AC3E}">
        <p14:creationId xmlns:p14="http://schemas.microsoft.com/office/powerpoint/2010/main" val="313880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C6757-7618-A048-A83D-8CA0B7C04565}"/>
              </a:ext>
            </a:extLst>
          </p:cNvPr>
          <p:cNvSpPr>
            <a:spLocks noGrp="1"/>
          </p:cNvSpPr>
          <p:nvPr>
            <p:ph type="title"/>
          </p:nvPr>
        </p:nvSpPr>
        <p:spPr/>
        <p:txBody>
          <a:bodyPr/>
          <a:lstStyle/>
          <a:p>
            <a:pPr algn="ctr"/>
            <a:r>
              <a:rPr lang="fr-FR" b="1" dirty="0">
                <a:solidFill>
                  <a:srgbClr val="FF0000"/>
                </a:solidFill>
              </a:rPr>
              <a:t>COUVERTURES SANTE </a:t>
            </a:r>
          </a:p>
        </p:txBody>
      </p:sp>
      <p:sp>
        <p:nvSpPr>
          <p:cNvPr id="3" name="Espace réservé du contenu 2">
            <a:extLst>
              <a:ext uri="{FF2B5EF4-FFF2-40B4-BE49-F238E27FC236}">
                <a16:creationId xmlns:a16="http://schemas.microsoft.com/office/drawing/2014/main" id="{AFC56946-FA65-3449-BF9C-2E8C9D1BADA5}"/>
              </a:ext>
            </a:extLst>
          </p:cNvPr>
          <p:cNvSpPr>
            <a:spLocks noGrp="1"/>
          </p:cNvSpPr>
          <p:nvPr>
            <p:ph idx="1"/>
          </p:nvPr>
        </p:nvSpPr>
        <p:spPr>
          <a:xfrm>
            <a:off x="838200" y="1447800"/>
            <a:ext cx="10515600" cy="4729163"/>
          </a:xfrm>
        </p:spPr>
        <p:txBody>
          <a:bodyPr>
            <a:normAutofit fontScale="55000" lnSpcReduction="20000"/>
          </a:bodyPr>
          <a:lstStyle/>
          <a:p>
            <a:pPr marL="0" indent="0">
              <a:buNone/>
            </a:pPr>
            <a:r>
              <a:rPr lang="fr-FR" sz="3300" dirty="0"/>
              <a:t>2. </a:t>
            </a:r>
            <a:r>
              <a:rPr lang="fr-FR" sz="5800" b="1" dirty="0"/>
              <a:t>L’AME </a:t>
            </a:r>
            <a:r>
              <a:rPr lang="fr-FR" sz="4400" b="1" dirty="0"/>
              <a:t>(Aide médicale d’Etat). </a:t>
            </a:r>
            <a:r>
              <a:rPr lang="fr-FR" sz="4400" b="0" i="0" dirty="0">
                <a:solidFill>
                  <a:srgbClr val="000000"/>
                </a:solidFill>
                <a:effectLst/>
                <a:latin typeface="sourcesanspro"/>
              </a:rPr>
              <a:t> </a:t>
            </a:r>
            <a:r>
              <a:rPr lang="fr-FR" b="0" i="0" dirty="0">
                <a:solidFill>
                  <a:srgbClr val="000000"/>
                </a:solidFill>
                <a:effectLst/>
                <a:latin typeface="sourcesanspro"/>
              </a:rPr>
              <a:t>Certaines prestations ne sont couvertes qu’après 9 mois de justificatif de l’AME (Hormis traumas, fractures, brûlures, infections, hémorragies, tumeurs suspectées ou avérées, et mineurs) : </a:t>
            </a:r>
          </a:p>
          <a:p>
            <a:pPr marL="0" indent="0">
              <a:buNone/>
            </a:pPr>
            <a:endParaRPr lang="fr-FR" b="1" dirty="0"/>
          </a:p>
          <a:p>
            <a:pPr lvl="1"/>
            <a:r>
              <a:rPr lang="fr-FR" sz="1900" b="0" i="0" dirty="0">
                <a:solidFill>
                  <a:srgbClr val="000000"/>
                </a:solidFill>
                <a:effectLst/>
                <a:latin typeface="sourcesanspro"/>
              </a:rPr>
              <a:t>a) Libérations de nerfs superficiels à l'exception du médian au canal carpien ;</a:t>
            </a:r>
            <a:br>
              <a:rPr lang="fr-FR" sz="1900" dirty="0"/>
            </a:br>
            <a:br>
              <a:rPr lang="fr-FR" sz="1900" dirty="0"/>
            </a:br>
            <a:r>
              <a:rPr lang="fr-FR" sz="1900" b="1" i="0" dirty="0">
                <a:solidFill>
                  <a:srgbClr val="000000"/>
                </a:solidFill>
                <a:effectLst/>
                <a:latin typeface="sourcesanspro"/>
              </a:rPr>
              <a:t>b) Libérations du médian au canal carpien ;</a:t>
            </a:r>
            <a:br>
              <a:rPr lang="fr-FR" sz="1900" dirty="0"/>
            </a:br>
            <a:br>
              <a:rPr lang="fr-FR" sz="1900" dirty="0"/>
            </a:br>
            <a:r>
              <a:rPr lang="fr-FR" sz="1900" b="1" i="0" dirty="0">
                <a:solidFill>
                  <a:srgbClr val="000000"/>
                </a:solidFill>
                <a:effectLst/>
                <a:latin typeface="sourcesanspro"/>
              </a:rPr>
              <a:t>c) Interventions sur le cristallin avec ou sans </a:t>
            </a:r>
            <a:r>
              <a:rPr lang="fr-FR" sz="1900" b="1" i="0" dirty="0" err="1">
                <a:solidFill>
                  <a:srgbClr val="000000"/>
                </a:solidFill>
                <a:effectLst/>
                <a:latin typeface="sourcesanspro"/>
              </a:rPr>
              <a:t>vitrectomie</a:t>
            </a:r>
            <a:r>
              <a:rPr lang="fr-FR" sz="1900" b="1" i="0" dirty="0">
                <a:solidFill>
                  <a:srgbClr val="000000"/>
                </a:solidFill>
                <a:effectLst/>
                <a:latin typeface="sourcesanspro"/>
              </a:rPr>
              <a:t> ;</a:t>
            </a:r>
            <a:br>
              <a:rPr lang="fr-FR" sz="1900" b="1" dirty="0"/>
            </a:br>
            <a:br>
              <a:rPr lang="fr-FR" sz="1900" b="1" dirty="0"/>
            </a:br>
            <a:r>
              <a:rPr lang="fr-FR" sz="1900" b="1" i="0" dirty="0">
                <a:solidFill>
                  <a:srgbClr val="000000"/>
                </a:solidFill>
                <a:effectLst/>
                <a:latin typeface="sourcesanspro"/>
              </a:rPr>
              <a:t>d) Allogreffes de cornée ;</a:t>
            </a:r>
            <a:br>
              <a:rPr lang="fr-FR" sz="1900" b="1" dirty="0"/>
            </a:br>
            <a:br>
              <a:rPr lang="fr-FR" sz="1900" b="1" dirty="0"/>
            </a:br>
            <a:r>
              <a:rPr lang="fr-FR" sz="1900" b="1" i="0" dirty="0">
                <a:solidFill>
                  <a:srgbClr val="000000"/>
                </a:solidFill>
                <a:effectLst/>
                <a:latin typeface="sourcesanspro"/>
              </a:rPr>
              <a:t>e) Interventions sur le cristallin avec </a:t>
            </a:r>
            <a:r>
              <a:rPr lang="fr-FR" sz="1900" b="1" i="0" dirty="0" err="1">
                <a:solidFill>
                  <a:srgbClr val="000000"/>
                </a:solidFill>
                <a:effectLst/>
                <a:latin typeface="sourcesanspro"/>
              </a:rPr>
              <a:t>trabéculectomie</a:t>
            </a:r>
            <a:r>
              <a:rPr lang="fr-FR" sz="1900" b="1" i="0" dirty="0">
                <a:solidFill>
                  <a:srgbClr val="000000"/>
                </a:solidFill>
                <a:effectLst/>
                <a:latin typeface="sourcesanspro"/>
              </a:rPr>
              <a:t> ;</a:t>
            </a:r>
            <a:br>
              <a:rPr lang="fr-FR" sz="1900" dirty="0"/>
            </a:br>
            <a:br>
              <a:rPr lang="fr-FR" sz="1900" dirty="0"/>
            </a:br>
            <a:r>
              <a:rPr lang="fr-FR" sz="1900" b="0" i="0" dirty="0">
                <a:solidFill>
                  <a:srgbClr val="000000"/>
                </a:solidFill>
                <a:effectLst/>
                <a:latin typeface="sourcesanspro"/>
              </a:rPr>
              <a:t>f) Rhinoplasties ;</a:t>
            </a:r>
            <a:br>
              <a:rPr lang="fr-FR" sz="1900" dirty="0"/>
            </a:br>
            <a:br>
              <a:rPr lang="fr-FR" sz="1900" dirty="0"/>
            </a:br>
            <a:r>
              <a:rPr lang="fr-FR" sz="1900" b="0" i="0" dirty="0">
                <a:solidFill>
                  <a:srgbClr val="000000"/>
                </a:solidFill>
                <a:effectLst/>
                <a:latin typeface="sourcesanspro"/>
              </a:rPr>
              <a:t>g) Pose d'implants cochléaires ;</a:t>
            </a:r>
            <a:br>
              <a:rPr lang="fr-FR" sz="1900" dirty="0"/>
            </a:br>
            <a:br>
              <a:rPr lang="fr-FR" sz="1900" dirty="0"/>
            </a:br>
            <a:r>
              <a:rPr lang="fr-FR" sz="1900" b="0" i="0" dirty="0">
                <a:solidFill>
                  <a:srgbClr val="000000"/>
                </a:solidFill>
                <a:effectLst/>
                <a:latin typeface="sourcesanspro"/>
              </a:rPr>
              <a:t>h) </a:t>
            </a:r>
            <a:r>
              <a:rPr lang="fr-FR" sz="1900" b="1" i="0" dirty="0">
                <a:solidFill>
                  <a:srgbClr val="000000"/>
                </a:solidFill>
                <a:effectLst/>
                <a:latin typeface="sourcesanspro"/>
              </a:rPr>
              <a:t>Interventions de reconstruction de l'oreille moyenne ;</a:t>
            </a:r>
            <a:br>
              <a:rPr lang="fr-FR" sz="1900" dirty="0"/>
            </a:br>
            <a:br>
              <a:rPr lang="fr-FR" sz="1900" dirty="0"/>
            </a:br>
            <a:r>
              <a:rPr lang="fr-FR" sz="1900" b="0" i="0" dirty="0">
                <a:solidFill>
                  <a:srgbClr val="000000"/>
                </a:solidFill>
                <a:effectLst/>
                <a:latin typeface="sourcesanspro"/>
              </a:rPr>
              <a:t>i) Interventions pour oreilles décollées ;</a:t>
            </a:r>
            <a:br>
              <a:rPr lang="fr-FR" sz="1900" dirty="0"/>
            </a:br>
            <a:br>
              <a:rPr lang="fr-FR" sz="1900" dirty="0"/>
            </a:br>
            <a:r>
              <a:rPr lang="fr-FR" sz="1900" b="1" i="0" dirty="0">
                <a:solidFill>
                  <a:srgbClr val="000000"/>
                </a:solidFill>
                <a:effectLst/>
                <a:latin typeface="sourcesanspro"/>
              </a:rPr>
              <a:t>j) Prothèses de genou ;</a:t>
            </a:r>
            <a:br>
              <a:rPr lang="fr-FR" sz="1900" b="1" dirty="0"/>
            </a:br>
            <a:br>
              <a:rPr lang="fr-FR" sz="1900" b="1" dirty="0"/>
            </a:br>
            <a:r>
              <a:rPr lang="fr-FR" sz="1900" b="1" i="0" dirty="0">
                <a:solidFill>
                  <a:srgbClr val="000000"/>
                </a:solidFill>
                <a:effectLst/>
                <a:latin typeface="sourcesanspro"/>
              </a:rPr>
              <a:t>k) Prothèses d'épaule ;</a:t>
            </a:r>
            <a:br>
              <a:rPr lang="fr-FR" sz="1900" b="1" dirty="0"/>
            </a:br>
            <a:br>
              <a:rPr lang="fr-FR" sz="1900" b="1" dirty="0"/>
            </a:br>
            <a:r>
              <a:rPr lang="fr-FR" sz="1900" b="1" i="0" dirty="0">
                <a:solidFill>
                  <a:srgbClr val="000000"/>
                </a:solidFill>
                <a:effectLst/>
                <a:latin typeface="sourcesanspro"/>
              </a:rPr>
              <a:t>l) Prothèses de hanche pour des affections autres que des traumatismes récents ;</a:t>
            </a:r>
            <a:br>
              <a:rPr lang="fr-FR" sz="1900" dirty="0"/>
            </a:br>
            <a:br>
              <a:rPr lang="fr-FR" sz="1900" dirty="0"/>
            </a:br>
            <a:r>
              <a:rPr lang="fr-FR" sz="1900" b="0" i="0" dirty="0">
                <a:solidFill>
                  <a:srgbClr val="000000"/>
                </a:solidFill>
                <a:effectLst/>
                <a:latin typeface="sourcesanspro"/>
              </a:rPr>
              <a:t>m) Interventions sur la hanche et le fémur sauf traumatismes récents ;</a:t>
            </a:r>
            <a:br>
              <a:rPr lang="fr-FR" sz="1900" dirty="0"/>
            </a:br>
            <a:br>
              <a:rPr lang="fr-FR" sz="1900" dirty="0"/>
            </a:br>
            <a:r>
              <a:rPr lang="fr-FR" sz="1900" b="0" i="0" dirty="0">
                <a:solidFill>
                  <a:srgbClr val="000000"/>
                </a:solidFill>
                <a:effectLst/>
                <a:latin typeface="sourcesanspro"/>
              </a:rPr>
              <a:t>n) Interventions sur le sein pour des affections non malignes autres que les actes de biopsie et d'excision locale ;</a:t>
            </a:r>
            <a:br>
              <a:rPr lang="fr-FR" sz="1900" dirty="0"/>
            </a:br>
            <a:br>
              <a:rPr lang="fr-FR" sz="1900" dirty="0"/>
            </a:br>
            <a:r>
              <a:rPr lang="fr-FR" sz="1900" b="0" i="0" dirty="0">
                <a:solidFill>
                  <a:srgbClr val="000000"/>
                </a:solidFill>
                <a:effectLst/>
                <a:latin typeface="sourcesanspro"/>
              </a:rPr>
              <a:t>o) Gastroplasties pour obésité ;</a:t>
            </a:r>
            <a:br>
              <a:rPr lang="fr-FR" sz="1900" dirty="0"/>
            </a:br>
            <a:br>
              <a:rPr lang="fr-FR" sz="2000" dirty="0"/>
            </a:br>
            <a:r>
              <a:rPr lang="fr-FR" sz="2000" b="0" i="0" dirty="0">
                <a:solidFill>
                  <a:srgbClr val="000000"/>
                </a:solidFill>
                <a:effectLst/>
                <a:latin typeface="sourcesanspro"/>
              </a:rPr>
              <a:t>p) Autres interventions pour obésité ;</a:t>
            </a:r>
            <a:endParaRPr lang="fr-FR" sz="2500" u="sng" dirty="0">
              <a:solidFill>
                <a:srgbClr val="3A3A3A"/>
              </a:solidFill>
              <a:effectLst/>
              <a:latin typeface="Marianne"/>
              <a:ea typeface="Times New Roman" panose="02020603050405020304" pitchFamily="18" charset="0"/>
              <a:cs typeface="Times New Roman" panose="02020603050405020304" pitchFamily="18" charset="0"/>
            </a:endParaRPr>
          </a:p>
          <a:p>
            <a:pPr lvl="1"/>
            <a:endParaRPr lang="fr-FR" sz="2800" u="sng" dirty="0"/>
          </a:p>
        </p:txBody>
      </p:sp>
    </p:spTree>
    <p:extLst>
      <p:ext uri="{BB962C8B-B14F-4D97-AF65-F5344CB8AC3E}">
        <p14:creationId xmlns:p14="http://schemas.microsoft.com/office/powerpoint/2010/main" val="24849463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2203</Words>
  <Application>Microsoft Office PowerPoint</Application>
  <PresentationFormat>Grand écran</PresentationFormat>
  <Paragraphs>107</Paragraphs>
  <Slides>13</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13</vt:i4>
      </vt:variant>
    </vt:vector>
  </HeadingPairs>
  <TitlesOfParts>
    <vt:vector size="23" baseType="lpstr">
      <vt:lpstr>Arial</vt:lpstr>
      <vt:lpstr>Arial</vt:lpstr>
      <vt:lpstr>Calibri</vt:lpstr>
      <vt:lpstr>Calibri Light</vt:lpstr>
      <vt:lpstr>Marianne</vt:lpstr>
      <vt:lpstr>sourcesanspro</vt:lpstr>
      <vt:lpstr>Symbol</vt:lpstr>
      <vt:lpstr>Times New Roman</vt:lpstr>
      <vt:lpstr>Wingdings</vt:lpstr>
      <vt:lpstr>Thème Office</vt:lpstr>
      <vt:lpstr>Droit à la santé : la santé un droit fondamental encore fragile.</vt:lpstr>
      <vt:lpstr>Droit à la santé : la santé un droit fondamental encore fragile.</vt:lpstr>
      <vt:lpstr>Droit à la santé : la santé un droit fondamental encore fragile.</vt:lpstr>
      <vt:lpstr>Droit à la santé : la santé un droit fondamental encore fragile.</vt:lpstr>
      <vt:lpstr>COUVERTURES SANTE </vt:lpstr>
      <vt:lpstr>COUVERTURES SANTE </vt:lpstr>
      <vt:lpstr>COUVERTURES SANTE </vt:lpstr>
      <vt:lpstr>COUVERTURES SANTE </vt:lpstr>
      <vt:lpstr>COUVERTURES SANTE </vt:lpstr>
      <vt:lpstr>COUVERTURES SANTE </vt:lpstr>
      <vt:lpstr>COUVERTURES SANTE </vt:lpstr>
      <vt:lpstr>COUVERTURES SANTE </vt:lpstr>
      <vt:lpstr>Droit à la santé : la santé un droit fondamental encore très fragile et pas appliqué.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nicole Smolski</dc:creator>
  <cp:lastModifiedBy>Jean Paul VILAIN</cp:lastModifiedBy>
  <cp:revision>19</cp:revision>
  <dcterms:created xsi:type="dcterms:W3CDTF">2023-03-07T14:22:46Z</dcterms:created>
  <dcterms:modified xsi:type="dcterms:W3CDTF">2023-03-15T15:32:34Z</dcterms:modified>
</cp:coreProperties>
</file>